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drawings/drawing2.xml" ContentType="application/vnd.openxmlformats-officedocument.drawingml.chartshapes+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drawings/drawing3.xml" ContentType="application/vnd.openxmlformats-officedocument.drawingml.chartshapes+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drawings/drawing4.xml" ContentType="application/vnd.openxmlformats-officedocument.drawingml.chartshapes+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drawings/drawing5.xml" ContentType="application/vnd.openxmlformats-officedocument.drawingml.chartshapes+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drawings/drawing6.xml" ContentType="application/vnd.openxmlformats-officedocument.drawingml.chartshapes+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drawings/drawing7.xml" ContentType="application/vnd.openxmlformats-officedocument.drawingml.chartshapes+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drawings/drawing8.xml" ContentType="application/vnd.openxmlformats-officedocument.drawingml.chartshapes+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drawings/drawing9.xml" ContentType="application/vnd.openxmlformats-officedocument.drawingml.chartshapes+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drawings/drawing10.xml" ContentType="application/vnd.openxmlformats-officedocument.drawingml.chartshapes+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52"/>
  </p:notesMasterIdLst>
  <p:sldIdLst>
    <p:sldId id="264" r:id="rId5"/>
    <p:sldId id="265" r:id="rId6"/>
    <p:sldId id="310" r:id="rId7"/>
    <p:sldId id="266" r:id="rId8"/>
    <p:sldId id="267" r:id="rId9"/>
    <p:sldId id="268" r:id="rId10"/>
    <p:sldId id="269" r:id="rId11"/>
    <p:sldId id="270" r:id="rId12"/>
    <p:sldId id="316"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317" r:id="rId36"/>
    <p:sldId id="318" r:id="rId37"/>
    <p:sldId id="319" r:id="rId38"/>
    <p:sldId id="320" r:id="rId39"/>
    <p:sldId id="321" r:id="rId40"/>
    <p:sldId id="322" r:id="rId41"/>
    <p:sldId id="323" r:id="rId42"/>
    <p:sldId id="324" r:id="rId43"/>
    <p:sldId id="302" r:id="rId44"/>
    <p:sldId id="311" r:id="rId45"/>
    <p:sldId id="312" r:id="rId46"/>
    <p:sldId id="313" r:id="rId47"/>
    <p:sldId id="314" r:id="rId48"/>
    <p:sldId id="315" r:id="rId49"/>
    <p:sldId id="308" r:id="rId50"/>
    <p:sldId id="309"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3D51"/>
    <a:srgbClr val="BCDB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7" autoAdjust="0"/>
    <p:restoredTop sz="94634" autoAdjust="0"/>
  </p:normalViewPr>
  <p:slideViewPr>
    <p:cSldViewPr snapToGrid="0" snapToObjects="1">
      <p:cViewPr varScale="1">
        <p:scale>
          <a:sx n="87" d="100"/>
          <a:sy n="87" d="100"/>
        </p:scale>
        <p:origin x="-13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Sheet1!$A$4</c:f>
              <c:strCache>
                <c:ptCount val="1"/>
                <c:pt idx="0">
                  <c:v>Developed Asia (JANZ)</c:v>
                </c:pt>
              </c:strCache>
            </c:strRef>
          </c:tx>
          <c:invertIfNegative val="0"/>
          <c:cat>
            <c:strRef>
              <c:f>Sheet1!$B$3:$I$3</c:f>
              <c:strCache>
                <c:ptCount val="8"/>
                <c:pt idx="0">
                  <c:v>2007</c:v>
                </c:pt>
                <c:pt idx="1">
                  <c:v>2008</c:v>
                </c:pt>
                <c:pt idx="2">
                  <c:v>2009</c:v>
                </c:pt>
                <c:pt idx="3">
                  <c:v>2010</c:v>
                </c:pt>
                <c:pt idx="4">
                  <c:v>2011</c:v>
                </c:pt>
                <c:pt idx="5">
                  <c:v>2012</c:v>
                </c:pt>
                <c:pt idx="6">
                  <c:v>2013</c:v>
                </c:pt>
                <c:pt idx="7">
                  <c:v>Q1 2014</c:v>
                </c:pt>
              </c:strCache>
            </c:strRef>
          </c:cat>
          <c:val>
            <c:numRef>
              <c:f>Sheet1!$B$4:$I$4</c:f>
              <c:numCache>
                <c:formatCode>#,##0</c:formatCode>
                <c:ptCount val="8"/>
                <c:pt idx="0">
                  <c:v>8.1</c:v>
                </c:pt>
                <c:pt idx="1">
                  <c:v>7.149</c:v>
                </c:pt>
                <c:pt idx="2">
                  <c:v>1.752</c:v>
                </c:pt>
                <c:pt idx="3">
                  <c:v>2.8929999999999998</c:v>
                </c:pt>
                <c:pt idx="4">
                  <c:v>2.4769999999999999</c:v>
                </c:pt>
                <c:pt idx="5">
                  <c:v>3.1</c:v>
                </c:pt>
                <c:pt idx="6">
                  <c:v>3.2469000000000001</c:v>
                </c:pt>
              </c:numCache>
            </c:numRef>
          </c:val>
        </c:ser>
        <c:ser>
          <c:idx val="1"/>
          <c:order val="1"/>
          <c:tx>
            <c:strRef>
              <c:f>Sheet1!$A$5</c:f>
              <c:strCache>
                <c:ptCount val="1"/>
                <c:pt idx="0">
                  <c:v>United States</c:v>
                </c:pt>
              </c:strCache>
            </c:strRef>
          </c:tx>
          <c:spPr>
            <a:solidFill>
              <a:schemeClr val="tx2"/>
            </a:solidFill>
          </c:spPr>
          <c:invertIfNegative val="0"/>
          <c:cat>
            <c:strRef>
              <c:f>Sheet1!$B$3:$I$3</c:f>
              <c:strCache>
                <c:ptCount val="8"/>
                <c:pt idx="0">
                  <c:v>2007</c:v>
                </c:pt>
                <c:pt idx="1">
                  <c:v>2008</c:v>
                </c:pt>
                <c:pt idx="2">
                  <c:v>2009</c:v>
                </c:pt>
                <c:pt idx="3">
                  <c:v>2010</c:v>
                </c:pt>
                <c:pt idx="4">
                  <c:v>2011</c:v>
                </c:pt>
                <c:pt idx="5">
                  <c:v>2012</c:v>
                </c:pt>
                <c:pt idx="6">
                  <c:v>2013</c:v>
                </c:pt>
                <c:pt idx="7">
                  <c:v>Q1 2014</c:v>
                </c:pt>
              </c:strCache>
            </c:strRef>
          </c:cat>
          <c:val>
            <c:numRef>
              <c:f>Sheet1!$B$5:$I$5</c:f>
              <c:numCache>
                <c:formatCode>#,##0</c:formatCode>
                <c:ptCount val="8"/>
                <c:pt idx="0">
                  <c:v>304.66055000000011</c:v>
                </c:pt>
                <c:pt idx="1">
                  <c:v>268.98487999999981</c:v>
                </c:pt>
                <c:pt idx="2">
                  <c:v>144.58902999999995</c:v>
                </c:pt>
                <c:pt idx="3">
                  <c:v>101.33786000000001</c:v>
                </c:pt>
                <c:pt idx="4">
                  <c:v>125.87536999999996</c:v>
                </c:pt>
                <c:pt idx="5">
                  <c:v>142.24612999999999</c:v>
                </c:pt>
                <c:pt idx="6">
                  <c:v>224.77382999999989</c:v>
                </c:pt>
              </c:numCache>
            </c:numRef>
          </c:val>
        </c:ser>
        <c:ser>
          <c:idx val="2"/>
          <c:order val="2"/>
          <c:tx>
            <c:strRef>
              <c:f>Sheet1!$A$6</c:f>
              <c:strCache>
                <c:ptCount val="1"/>
                <c:pt idx="0">
                  <c:v>Western Europe</c:v>
                </c:pt>
              </c:strCache>
            </c:strRef>
          </c:tx>
          <c:invertIfNegative val="0"/>
          <c:cat>
            <c:strRef>
              <c:f>Sheet1!$B$3:$I$3</c:f>
              <c:strCache>
                <c:ptCount val="8"/>
                <c:pt idx="0">
                  <c:v>2007</c:v>
                </c:pt>
                <c:pt idx="1">
                  <c:v>2008</c:v>
                </c:pt>
                <c:pt idx="2">
                  <c:v>2009</c:v>
                </c:pt>
                <c:pt idx="3">
                  <c:v>2010</c:v>
                </c:pt>
                <c:pt idx="4">
                  <c:v>2011</c:v>
                </c:pt>
                <c:pt idx="5">
                  <c:v>2012</c:v>
                </c:pt>
                <c:pt idx="6">
                  <c:v>2013</c:v>
                </c:pt>
                <c:pt idx="7">
                  <c:v>Q1 2014</c:v>
                </c:pt>
              </c:strCache>
            </c:strRef>
          </c:cat>
          <c:val>
            <c:numRef>
              <c:f>Sheet1!$B$6:$I$6</c:f>
              <c:numCache>
                <c:formatCode>#,##0</c:formatCode>
                <c:ptCount val="8"/>
                <c:pt idx="0">
                  <c:v>110.40102230099998</c:v>
                </c:pt>
                <c:pt idx="1">
                  <c:v>108.04542371999997</c:v>
                </c:pt>
                <c:pt idx="2">
                  <c:v>23.185862040000004</c:v>
                </c:pt>
                <c:pt idx="3">
                  <c:v>26.276255998</c:v>
                </c:pt>
                <c:pt idx="4">
                  <c:v>51.628915695000003</c:v>
                </c:pt>
                <c:pt idx="5">
                  <c:v>29.749369284</c:v>
                </c:pt>
                <c:pt idx="6">
                  <c:v>66.431273714</c:v>
                </c:pt>
              </c:numCache>
            </c:numRef>
          </c:val>
        </c:ser>
        <c:ser>
          <c:idx val="3"/>
          <c:order val="3"/>
          <c:tx>
            <c:strRef>
              <c:f>Sheet1!$A$7</c:f>
              <c:strCache>
                <c:ptCount val="1"/>
                <c:pt idx="0">
                  <c:v>Emerging Markets</c:v>
                </c:pt>
              </c:strCache>
            </c:strRef>
          </c:tx>
          <c:invertIfNegative val="0"/>
          <c:cat>
            <c:strRef>
              <c:f>Sheet1!$B$3:$I$3</c:f>
              <c:strCache>
                <c:ptCount val="8"/>
                <c:pt idx="0">
                  <c:v>2007</c:v>
                </c:pt>
                <c:pt idx="1">
                  <c:v>2008</c:v>
                </c:pt>
                <c:pt idx="2">
                  <c:v>2009</c:v>
                </c:pt>
                <c:pt idx="3">
                  <c:v>2010</c:v>
                </c:pt>
                <c:pt idx="4">
                  <c:v>2011</c:v>
                </c:pt>
                <c:pt idx="5">
                  <c:v>2012</c:v>
                </c:pt>
                <c:pt idx="6">
                  <c:v>2013</c:v>
                </c:pt>
                <c:pt idx="7">
                  <c:v>Q1 2014</c:v>
                </c:pt>
              </c:strCache>
            </c:strRef>
          </c:cat>
          <c:val>
            <c:numRef>
              <c:f>Sheet1!$B$7:$I$7</c:f>
              <c:numCache>
                <c:formatCode>#,##0</c:formatCode>
                <c:ptCount val="8"/>
                <c:pt idx="0">
                  <c:v>55.244641666809059</c:v>
                </c:pt>
                <c:pt idx="1">
                  <c:v>61.681430873723215</c:v>
                </c:pt>
                <c:pt idx="2">
                  <c:v>23.070333311102949</c:v>
                </c:pt>
                <c:pt idx="3">
                  <c:v>29.166401236484496</c:v>
                </c:pt>
                <c:pt idx="4">
                  <c:v>44.130434323526856</c:v>
                </c:pt>
                <c:pt idx="5">
                  <c:v>44.846615948056062</c:v>
                </c:pt>
                <c:pt idx="6">
                  <c:v>38.378833322942199</c:v>
                </c:pt>
              </c:numCache>
            </c:numRef>
          </c:val>
        </c:ser>
        <c:dLbls>
          <c:showLegendKey val="0"/>
          <c:showVal val="0"/>
          <c:showCatName val="0"/>
          <c:showSerName val="0"/>
          <c:showPercent val="0"/>
          <c:showBubbleSize val="0"/>
        </c:dLbls>
        <c:gapWidth val="150"/>
        <c:overlap val="100"/>
        <c:axId val="41896960"/>
        <c:axId val="41902848"/>
      </c:barChart>
      <c:lineChart>
        <c:grouping val="standard"/>
        <c:varyColors val="0"/>
        <c:ser>
          <c:idx val="4"/>
          <c:order val="4"/>
          <c:tx>
            <c:strRef>
              <c:f>Sheet1!$A$10</c:f>
              <c:strCache>
                <c:ptCount val="1"/>
                <c:pt idx="0">
                  <c:v>EM as % of Global Total</c:v>
                </c:pt>
              </c:strCache>
            </c:strRef>
          </c:tx>
          <c:marker>
            <c:symbol val="none"/>
          </c:marker>
          <c:dPt>
            <c:idx val="12"/>
            <c:bubble3D val="0"/>
            <c:spPr>
              <a:ln>
                <a:prstDash val="dash"/>
              </a:ln>
            </c:spPr>
          </c:dPt>
          <c:val>
            <c:numRef>
              <c:f>Sheet1!$B$10:$I$10</c:f>
              <c:numCache>
                <c:formatCode>0%</c:formatCode>
                <c:ptCount val="8"/>
                <c:pt idx="0">
                  <c:v>0.11547642997489649</c:v>
                </c:pt>
                <c:pt idx="1">
                  <c:v>0.13834237035905064</c:v>
                </c:pt>
                <c:pt idx="2">
                  <c:v>0.11978538771286011</c:v>
                </c:pt>
                <c:pt idx="3">
                  <c:v>0.18266273419438064</c:v>
                </c:pt>
                <c:pt idx="4">
                  <c:v>0.19691265731162425</c:v>
                </c:pt>
                <c:pt idx="5">
                  <c:v>0.20390190346555223</c:v>
                </c:pt>
                <c:pt idx="6">
                  <c:v>0.11531032900861406</c:v>
                </c:pt>
              </c:numCache>
            </c:numRef>
          </c:val>
          <c:smooth val="0"/>
        </c:ser>
        <c:dLbls>
          <c:showLegendKey val="0"/>
          <c:showVal val="0"/>
          <c:showCatName val="0"/>
          <c:showSerName val="0"/>
          <c:showPercent val="0"/>
          <c:showBubbleSize val="0"/>
        </c:dLbls>
        <c:marker val="1"/>
        <c:smooth val="0"/>
        <c:axId val="70443008"/>
        <c:axId val="57050624"/>
      </c:lineChart>
      <c:catAx>
        <c:axId val="41896960"/>
        <c:scaling>
          <c:orientation val="minMax"/>
        </c:scaling>
        <c:delete val="0"/>
        <c:axPos val="b"/>
        <c:numFmt formatCode="General" sourceLinked="1"/>
        <c:majorTickMark val="out"/>
        <c:minorTickMark val="none"/>
        <c:tickLblPos val="nextTo"/>
        <c:txPr>
          <a:bodyPr/>
          <a:lstStyle/>
          <a:p>
            <a:pPr>
              <a:defRPr sz="1200"/>
            </a:pPr>
            <a:endParaRPr lang="en-US"/>
          </a:p>
        </c:txPr>
        <c:crossAx val="41902848"/>
        <c:crosses val="autoZero"/>
        <c:auto val="1"/>
        <c:lblAlgn val="ctr"/>
        <c:lblOffset val="100"/>
        <c:noMultiLvlLbl val="0"/>
      </c:catAx>
      <c:valAx>
        <c:axId val="41902848"/>
        <c:scaling>
          <c:orientation val="minMax"/>
          <c:max val="500"/>
        </c:scaling>
        <c:delete val="0"/>
        <c:axPos val="l"/>
        <c:title>
          <c:tx>
            <c:rich>
              <a:bodyPr rot="-5400000" vert="horz"/>
              <a:lstStyle/>
              <a:p>
                <a:pPr>
                  <a:defRPr sz="1400"/>
                </a:pPr>
                <a:r>
                  <a:rPr lang="en-US" sz="1400" dirty="0" smtClean="0"/>
                  <a:t>US$</a:t>
                </a:r>
                <a:r>
                  <a:rPr lang="en-US" sz="1400" baseline="0" dirty="0" smtClean="0"/>
                  <a:t> Billions</a:t>
                </a:r>
                <a:endParaRPr lang="en-US" sz="1400" dirty="0"/>
              </a:p>
            </c:rich>
          </c:tx>
          <c:layout>
            <c:manualLayout>
              <c:xMode val="edge"/>
              <c:yMode val="edge"/>
              <c:x val="3.0864197530864196E-3"/>
              <c:y val="0.26411263194153378"/>
            </c:manualLayout>
          </c:layout>
          <c:overlay val="0"/>
        </c:title>
        <c:numFmt formatCode="&quot;$&quot;#,##0" sourceLinked="0"/>
        <c:majorTickMark val="out"/>
        <c:minorTickMark val="none"/>
        <c:tickLblPos val="nextTo"/>
        <c:txPr>
          <a:bodyPr/>
          <a:lstStyle/>
          <a:p>
            <a:pPr>
              <a:defRPr sz="1200"/>
            </a:pPr>
            <a:endParaRPr lang="en-US"/>
          </a:p>
        </c:txPr>
        <c:crossAx val="41896960"/>
        <c:crosses val="autoZero"/>
        <c:crossBetween val="between"/>
        <c:majorUnit val="100"/>
      </c:valAx>
      <c:valAx>
        <c:axId val="57050624"/>
        <c:scaling>
          <c:orientation val="minMax"/>
        </c:scaling>
        <c:delete val="0"/>
        <c:axPos val="r"/>
        <c:title>
          <c:tx>
            <c:rich>
              <a:bodyPr rot="5400000" vert="horz"/>
              <a:lstStyle/>
              <a:p>
                <a:pPr>
                  <a:defRPr sz="1400"/>
                </a:pPr>
                <a:r>
                  <a:rPr lang="en-US" sz="1400" dirty="0" smtClean="0"/>
                  <a:t>EM as % of Global Total</a:t>
                </a:r>
                <a:endParaRPr lang="en-US" sz="1400" dirty="0"/>
              </a:p>
            </c:rich>
          </c:tx>
          <c:layout/>
          <c:overlay val="0"/>
        </c:title>
        <c:numFmt formatCode="0%" sourceLinked="1"/>
        <c:majorTickMark val="out"/>
        <c:minorTickMark val="none"/>
        <c:tickLblPos val="nextTo"/>
        <c:txPr>
          <a:bodyPr/>
          <a:lstStyle/>
          <a:p>
            <a:pPr>
              <a:defRPr sz="1200"/>
            </a:pPr>
            <a:endParaRPr lang="en-US"/>
          </a:p>
        </c:txPr>
        <c:crossAx val="70443008"/>
        <c:crosses val="max"/>
        <c:crossBetween val="between"/>
      </c:valAx>
      <c:catAx>
        <c:axId val="70443008"/>
        <c:scaling>
          <c:orientation val="minMax"/>
        </c:scaling>
        <c:delete val="1"/>
        <c:axPos val="b"/>
        <c:majorTickMark val="out"/>
        <c:minorTickMark val="none"/>
        <c:tickLblPos val="nextTo"/>
        <c:crossAx val="57050624"/>
        <c:crosses val="autoZero"/>
        <c:auto val="1"/>
        <c:lblAlgn val="ctr"/>
        <c:lblOffset val="100"/>
        <c:noMultiLvlLbl val="0"/>
      </c:catAx>
    </c:plotArea>
    <c:legend>
      <c:legendPos val="b"/>
      <c:legendEntry>
        <c:idx val="4"/>
        <c:delete val="1"/>
      </c:legendEntry>
      <c:layout>
        <c:manualLayout>
          <c:xMode val="edge"/>
          <c:yMode val="edge"/>
          <c:x val="8.5059905706231162E-2"/>
          <c:y val="0.91165592825217523"/>
          <c:w val="0.79592300962379692"/>
          <c:h val="5.4088820434457813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Total Capital Invested (US$B)</c:v>
                </c:pt>
              </c:strCache>
            </c:strRef>
          </c:tx>
          <c:invertIfNegative val="0"/>
          <c:dLbls>
            <c:dLbl>
              <c:idx val="0"/>
              <c:layout>
                <c:manualLayout>
                  <c:x val="0"/>
                  <c:y val="1.403016330447244E-2"/>
                </c:manualLayout>
              </c:layout>
              <c:showLegendKey val="0"/>
              <c:showVal val="1"/>
              <c:showCatName val="0"/>
              <c:showSerName val="0"/>
              <c:showPercent val="0"/>
              <c:showBubbleSize val="0"/>
            </c:dLbl>
            <c:dLbl>
              <c:idx val="5"/>
              <c:layout>
                <c:manualLayout>
                  <c:x val="0"/>
                  <c:y val="1.1224130643577952E-2"/>
                </c:manualLayout>
              </c:layout>
              <c:numFmt formatCode="#,##0.0" sourceLinked="0"/>
              <c:spPr/>
              <c:txPr>
                <a:bodyPr/>
                <a:lstStyle/>
                <a:p>
                  <a:pPr>
                    <a:defRPr sz="1600"/>
                  </a:pPr>
                  <a:endParaRPr lang="en-US"/>
                </a:p>
              </c:txPr>
              <c:showLegendKey val="0"/>
              <c:showVal val="1"/>
              <c:showCatName val="0"/>
              <c:showSerName val="0"/>
              <c:showPercent val="0"/>
              <c:showBubbleSize val="0"/>
            </c:dLbl>
            <c:numFmt formatCode="#,##0" sourceLinked="0"/>
            <c:txPr>
              <a:bodyPr/>
              <a:lstStyle/>
              <a:p>
                <a:pPr>
                  <a:defRPr sz="1600"/>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22.046106019013187</c:v>
                </c:pt>
                <c:pt idx="1">
                  <c:v>25.917950752255383</c:v>
                </c:pt>
                <c:pt idx="2">
                  <c:v>28.622838773974962</c:v>
                </c:pt>
                <c:pt idx="3">
                  <c:v>25.909068506463953</c:v>
                </c:pt>
                <c:pt idx="4">
                  <c:v>26.429911332223973</c:v>
                </c:pt>
                <c:pt idx="5" formatCode="0.0">
                  <c:v>5.6453675638428349</c:v>
                </c:pt>
              </c:numCache>
            </c:numRef>
          </c:val>
        </c:ser>
        <c:dLbls>
          <c:showLegendKey val="0"/>
          <c:showVal val="0"/>
          <c:showCatName val="0"/>
          <c:showSerName val="0"/>
          <c:showPercent val="0"/>
          <c:showBubbleSize val="0"/>
        </c:dLbls>
        <c:gapWidth val="150"/>
        <c:axId val="45175936"/>
        <c:axId val="45177472"/>
      </c:barChart>
      <c:lineChart>
        <c:grouping val="standard"/>
        <c:varyColors val="0"/>
        <c:ser>
          <c:idx val="1"/>
          <c:order val="1"/>
          <c:tx>
            <c:strRef>
              <c:f>Sheet1!$A$3</c:f>
              <c:strCache>
                <c:ptCount val="1"/>
                <c:pt idx="0">
                  <c:v>No. of Deals</c:v>
                </c:pt>
              </c:strCache>
            </c:strRef>
          </c:tx>
          <c:dPt>
            <c:idx val="5"/>
            <c:bubble3D val="0"/>
            <c:spPr>
              <a:ln>
                <a:prstDash val="dash"/>
              </a:ln>
            </c:spPr>
          </c:dPt>
          <c:dLbls>
            <c:dLbl>
              <c:idx val="0"/>
              <c:layout>
                <c:manualLayout>
                  <c:x val="-3.628864100320793E-2"/>
                  <c:y val="-4.5878634005624877E-2"/>
                </c:manualLayout>
              </c:layout>
              <c:dLblPos val="r"/>
              <c:showLegendKey val="0"/>
              <c:showVal val="1"/>
              <c:showCatName val="0"/>
              <c:showSerName val="0"/>
              <c:showPercent val="0"/>
              <c:showBubbleSize val="0"/>
            </c:dLbl>
            <c:dLbl>
              <c:idx val="3"/>
              <c:layout>
                <c:manualLayout>
                  <c:x val="-5.4043209876543208E-2"/>
                  <c:y val="-4.2666058030081125E-2"/>
                </c:manualLayout>
              </c:layout>
              <c:dLblPos val="r"/>
              <c:showLegendKey val="0"/>
              <c:showVal val="1"/>
              <c:showCatName val="0"/>
              <c:showSerName val="0"/>
              <c:showPercent val="0"/>
              <c:showBubbleSize val="0"/>
            </c:dLbl>
            <c:dLbl>
              <c:idx val="5"/>
              <c:layout>
                <c:manualLayout>
                  <c:x val="-1.7770122484689527E-2"/>
                  <c:y val="-5.1490699327413909E-2"/>
                </c:manualLayout>
              </c:layout>
              <c:dLblPos val="r"/>
              <c:showLegendKey val="0"/>
              <c:showVal val="1"/>
              <c:showCatName val="0"/>
              <c:showSerName val="0"/>
              <c:showPercent val="0"/>
              <c:showBubbleSize val="0"/>
            </c:dLbl>
            <c:txPr>
              <a:bodyPr/>
              <a:lstStyle/>
              <a:p>
                <a:pPr>
                  <a:defRPr sz="1600">
                    <a:solidFill>
                      <a:schemeClr val="tx1"/>
                    </a:solidFill>
                  </a:defRPr>
                </a:pPr>
                <a:endParaRPr lang="en-US"/>
              </a:p>
            </c:txPr>
            <c:dLblPos val="t"/>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689</c:v>
                </c:pt>
                <c:pt idx="1">
                  <c:v>925</c:v>
                </c:pt>
                <c:pt idx="2">
                  <c:v>1007</c:v>
                </c:pt>
                <c:pt idx="3">
                  <c:v>936</c:v>
                </c:pt>
                <c:pt idx="4">
                  <c:v>928</c:v>
                </c:pt>
                <c:pt idx="5">
                  <c:v>242</c:v>
                </c:pt>
              </c:numCache>
            </c:numRef>
          </c:val>
          <c:smooth val="0"/>
        </c:ser>
        <c:dLbls>
          <c:showLegendKey val="0"/>
          <c:showVal val="0"/>
          <c:showCatName val="0"/>
          <c:showSerName val="0"/>
          <c:showPercent val="0"/>
          <c:showBubbleSize val="0"/>
        </c:dLbls>
        <c:marker val="1"/>
        <c:smooth val="0"/>
        <c:axId val="45189760"/>
        <c:axId val="45187840"/>
      </c:lineChart>
      <c:catAx>
        <c:axId val="45175936"/>
        <c:scaling>
          <c:orientation val="minMax"/>
        </c:scaling>
        <c:delete val="0"/>
        <c:axPos val="b"/>
        <c:majorTickMark val="out"/>
        <c:minorTickMark val="none"/>
        <c:tickLblPos val="nextTo"/>
        <c:txPr>
          <a:bodyPr/>
          <a:lstStyle/>
          <a:p>
            <a:pPr>
              <a:defRPr sz="1600"/>
            </a:pPr>
            <a:endParaRPr lang="en-US"/>
          </a:p>
        </c:txPr>
        <c:crossAx val="45177472"/>
        <c:crosses val="autoZero"/>
        <c:auto val="1"/>
        <c:lblAlgn val="ctr"/>
        <c:lblOffset val="100"/>
        <c:noMultiLvlLbl val="0"/>
      </c:catAx>
      <c:valAx>
        <c:axId val="45177472"/>
        <c:scaling>
          <c:orientation val="minMax"/>
          <c:max val="50"/>
        </c:scaling>
        <c:delete val="0"/>
        <c:axPos val="l"/>
        <c:title>
          <c:tx>
            <c:rich>
              <a:bodyPr rot="-5400000" vert="horz"/>
              <a:lstStyle/>
              <a:p>
                <a:pPr>
                  <a:defRPr sz="1600"/>
                </a:pPr>
                <a:r>
                  <a:rPr lang="en-US" sz="1600" dirty="0" smtClean="0"/>
                  <a:t>US$ Billions</a:t>
                </a:r>
                <a:endParaRPr lang="en-US" sz="1600" dirty="0"/>
              </a:p>
            </c:rich>
          </c:tx>
          <c:layout>
            <c:manualLayout>
              <c:xMode val="edge"/>
              <c:yMode val="edge"/>
              <c:x val="0"/>
              <c:y val="0.27112660885650192"/>
            </c:manualLayout>
          </c:layout>
          <c:overlay val="0"/>
        </c:title>
        <c:numFmt formatCode="&quot;$&quot;#,##0" sourceLinked="0"/>
        <c:majorTickMark val="out"/>
        <c:minorTickMark val="none"/>
        <c:tickLblPos val="nextTo"/>
        <c:txPr>
          <a:bodyPr/>
          <a:lstStyle/>
          <a:p>
            <a:pPr>
              <a:defRPr sz="1600"/>
            </a:pPr>
            <a:endParaRPr lang="en-US"/>
          </a:p>
        </c:txPr>
        <c:crossAx val="45175936"/>
        <c:crosses val="autoZero"/>
        <c:crossBetween val="between"/>
        <c:majorUnit val="10"/>
      </c:valAx>
      <c:valAx>
        <c:axId val="45187840"/>
        <c:scaling>
          <c:orientation val="minMax"/>
          <c:max val="1200"/>
        </c:scaling>
        <c:delete val="0"/>
        <c:axPos val="r"/>
        <c:title>
          <c:tx>
            <c:rich>
              <a:bodyPr rot="5400000" vert="horz"/>
              <a:lstStyle/>
              <a:p>
                <a:pPr>
                  <a:defRPr sz="1600">
                    <a:solidFill>
                      <a:schemeClr val="tx1"/>
                    </a:solidFill>
                  </a:defRPr>
                </a:pPr>
                <a:r>
                  <a:rPr lang="en-US" sz="1600" dirty="0" smtClean="0">
                    <a:solidFill>
                      <a:schemeClr val="tx1"/>
                    </a:solidFill>
                  </a:rPr>
                  <a:t>No.</a:t>
                </a:r>
                <a:r>
                  <a:rPr lang="en-US" sz="1600" baseline="0" dirty="0" smtClean="0">
                    <a:solidFill>
                      <a:schemeClr val="tx1"/>
                    </a:solidFill>
                  </a:rPr>
                  <a:t> of Deals</a:t>
                </a:r>
                <a:endParaRPr lang="en-US" sz="1600" dirty="0">
                  <a:solidFill>
                    <a:schemeClr val="tx1"/>
                  </a:solidFill>
                </a:endParaRPr>
              </a:p>
            </c:rich>
          </c:tx>
          <c:layout/>
          <c:overlay val="0"/>
        </c:title>
        <c:numFmt formatCode="#,##0" sourceLinked="1"/>
        <c:majorTickMark val="out"/>
        <c:minorTickMark val="none"/>
        <c:tickLblPos val="nextTo"/>
        <c:txPr>
          <a:bodyPr/>
          <a:lstStyle/>
          <a:p>
            <a:pPr>
              <a:defRPr sz="1600">
                <a:solidFill>
                  <a:schemeClr val="tx1"/>
                </a:solidFill>
              </a:defRPr>
            </a:pPr>
            <a:endParaRPr lang="en-US"/>
          </a:p>
        </c:txPr>
        <c:crossAx val="45189760"/>
        <c:crosses val="max"/>
        <c:crossBetween val="between"/>
        <c:majorUnit val="200"/>
      </c:valAx>
      <c:catAx>
        <c:axId val="45189760"/>
        <c:scaling>
          <c:orientation val="minMax"/>
        </c:scaling>
        <c:delete val="1"/>
        <c:axPos val="b"/>
        <c:majorTickMark val="out"/>
        <c:minorTickMark val="none"/>
        <c:tickLblPos val="nextTo"/>
        <c:crossAx val="45187840"/>
        <c:crosses val="autoZero"/>
        <c:auto val="1"/>
        <c:lblAlgn val="ctr"/>
        <c:lblOffset val="100"/>
        <c:noMultiLvlLbl val="0"/>
      </c:catAx>
    </c:plotArea>
    <c:legend>
      <c:legendPos val="b"/>
      <c:legendEntry>
        <c:idx val="1"/>
        <c:txPr>
          <a:bodyPr/>
          <a:lstStyle/>
          <a:p>
            <a:pPr>
              <a:defRPr sz="1400">
                <a:solidFill>
                  <a:schemeClr val="tx1"/>
                </a:solidFill>
              </a:defRPr>
            </a:pPr>
            <a:endParaRPr lang="en-US"/>
          </a:p>
        </c:txPr>
      </c:legendEntry>
      <c:layout/>
      <c:overlay val="0"/>
      <c:txPr>
        <a:bodyPr/>
        <a:lstStyle/>
        <a:p>
          <a:pPr>
            <a:defRPr sz="1400">
              <a:solidFill>
                <a:schemeClr val="tx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c:f>
              <c:strCache>
                <c:ptCount val="1"/>
                <c:pt idx="0">
                  <c:v>Total Capital Invested (US$B)</c:v>
                </c:pt>
              </c:strCache>
            </c:strRef>
          </c:tx>
          <c:invertIfNegative val="0"/>
          <c:dLbls>
            <c:dLbl>
              <c:idx val="11"/>
              <c:layout>
                <c:manualLayout>
                  <c:x val="-1.0831739176175991E-16"/>
                  <c:y val="8.4180979826834635E-3"/>
                </c:manualLayout>
              </c:layout>
              <c:showLegendKey val="0"/>
              <c:showVal val="1"/>
              <c:showCatName val="0"/>
              <c:showSerName val="0"/>
              <c:showPercent val="0"/>
              <c:showBubbleSize val="0"/>
            </c:dLbl>
            <c:numFmt formatCode="#,##0.0" sourceLinked="0"/>
            <c:txPr>
              <a:bodyPr/>
              <a:lstStyle/>
              <a:p>
                <a:pPr>
                  <a:defRPr sz="1200"/>
                </a:pPr>
                <a:endParaRPr lang="en-US"/>
              </a:p>
            </c:txPr>
            <c:showLegendKey val="0"/>
            <c:showVal val="1"/>
            <c:showCatName val="0"/>
            <c:showSerName val="0"/>
            <c:showPercent val="0"/>
            <c:showBubbleSize val="0"/>
            <c:showLeaderLines val="0"/>
          </c:dLbls>
          <c:cat>
            <c:multiLvlStrRef>
              <c:f>Sheet1!$C$1:$O$2</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Sheet1!$C$3:$O$3</c:f>
              <c:numCache>
                <c:formatCode>0.0</c:formatCode>
                <c:ptCount val="13"/>
                <c:pt idx="0">
                  <c:v>8.1810618984923895</c:v>
                </c:pt>
                <c:pt idx="1">
                  <c:v>7.190519133174881</c:v>
                </c:pt>
                <c:pt idx="2">
                  <c:v>7.8982276736759607</c:v>
                </c:pt>
                <c:pt idx="3">
                  <c:v>5.3530300686317505</c:v>
                </c:pt>
                <c:pt idx="4">
                  <c:v>5.2899002817944245</c:v>
                </c:pt>
                <c:pt idx="5">
                  <c:v>6.0179761328663783</c:v>
                </c:pt>
                <c:pt idx="6">
                  <c:v>8.6984088484164399</c:v>
                </c:pt>
                <c:pt idx="7">
                  <c:v>5.9027832433866996</c:v>
                </c:pt>
                <c:pt idx="8">
                  <c:v>3.8605824009808591</c:v>
                </c:pt>
                <c:pt idx="9">
                  <c:v>7.0069809859237466</c:v>
                </c:pt>
                <c:pt idx="10">
                  <c:v>5.0460888266297292</c:v>
                </c:pt>
                <c:pt idx="11">
                  <c:v>10.516259118689629</c:v>
                </c:pt>
                <c:pt idx="12">
                  <c:v>5.6453675638428349</c:v>
                </c:pt>
              </c:numCache>
            </c:numRef>
          </c:val>
        </c:ser>
        <c:dLbls>
          <c:showLegendKey val="0"/>
          <c:showVal val="0"/>
          <c:showCatName val="0"/>
          <c:showSerName val="0"/>
          <c:showPercent val="0"/>
          <c:showBubbleSize val="0"/>
        </c:dLbls>
        <c:gapWidth val="150"/>
        <c:axId val="45116032"/>
        <c:axId val="45134208"/>
      </c:barChart>
      <c:lineChart>
        <c:grouping val="standard"/>
        <c:varyColors val="0"/>
        <c:ser>
          <c:idx val="1"/>
          <c:order val="1"/>
          <c:tx>
            <c:strRef>
              <c:f>Sheet1!$B$4</c:f>
              <c:strCache>
                <c:ptCount val="1"/>
                <c:pt idx="0">
                  <c:v>No. of Deals</c:v>
                </c:pt>
              </c:strCache>
            </c:strRef>
          </c:tx>
          <c:dLbls>
            <c:dLbl>
              <c:idx val="11"/>
              <c:layout>
                <c:manualLayout>
                  <c:x val="-2.5482283464566928E-2"/>
                  <c:y val="-5.0235054948526953E-2"/>
                </c:manualLayout>
              </c:layout>
              <c:dLblPos val="r"/>
              <c:showLegendKey val="0"/>
              <c:showVal val="1"/>
              <c:showCatName val="0"/>
              <c:showSerName val="0"/>
              <c:showPercent val="0"/>
              <c:showBubbleSize val="0"/>
            </c:dLbl>
            <c:txPr>
              <a:bodyPr/>
              <a:lstStyle/>
              <a:p>
                <a:pPr>
                  <a:defRPr sz="1200">
                    <a:solidFill>
                      <a:schemeClr val="tx1"/>
                    </a:solidFill>
                  </a:defRPr>
                </a:pPr>
                <a:endParaRPr lang="en-US"/>
              </a:p>
            </c:txPr>
            <c:dLblPos val="t"/>
            <c:showLegendKey val="0"/>
            <c:showVal val="1"/>
            <c:showCatName val="0"/>
            <c:showSerName val="0"/>
            <c:showPercent val="0"/>
            <c:showBubbleSize val="0"/>
            <c:showLeaderLines val="0"/>
          </c:dLbls>
          <c:cat>
            <c:multiLvlStrRef>
              <c:f>Sheet1!$C$1:$O$2</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Sheet1!$C$4:$O$4</c:f>
              <c:numCache>
                <c:formatCode>#,##0</c:formatCode>
                <c:ptCount val="13"/>
                <c:pt idx="0">
                  <c:v>263</c:v>
                </c:pt>
                <c:pt idx="1">
                  <c:v>266</c:v>
                </c:pt>
                <c:pt idx="2">
                  <c:v>258</c:v>
                </c:pt>
                <c:pt idx="3">
                  <c:v>220</c:v>
                </c:pt>
                <c:pt idx="4">
                  <c:v>257</c:v>
                </c:pt>
                <c:pt idx="5">
                  <c:v>241</c:v>
                </c:pt>
                <c:pt idx="6">
                  <c:v>243</c:v>
                </c:pt>
                <c:pt idx="7">
                  <c:v>195</c:v>
                </c:pt>
                <c:pt idx="8">
                  <c:v>214</c:v>
                </c:pt>
                <c:pt idx="9">
                  <c:v>215</c:v>
                </c:pt>
                <c:pt idx="10">
                  <c:v>233</c:v>
                </c:pt>
                <c:pt idx="11">
                  <c:v>266</c:v>
                </c:pt>
                <c:pt idx="12">
                  <c:v>242</c:v>
                </c:pt>
              </c:numCache>
            </c:numRef>
          </c:val>
          <c:smooth val="0"/>
        </c:ser>
        <c:dLbls>
          <c:showLegendKey val="0"/>
          <c:showVal val="0"/>
          <c:showCatName val="0"/>
          <c:showSerName val="0"/>
          <c:showPercent val="0"/>
          <c:showBubbleSize val="0"/>
        </c:dLbls>
        <c:marker val="1"/>
        <c:smooth val="0"/>
        <c:axId val="45142400"/>
        <c:axId val="45136128"/>
      </c:lineChart>
      <c:catAx>
        <c:axId val="45116032"/>
        <c:scaling>
          <c:orientation val="minMax"/>
        </c:scaling>
        <c:delete val="0"/>
        <c:axPos val="b"/>
        <c:majorTickMark val="out"/>
        <c:minorTickMark val="none"/>
        <c:tickLblPos val="nextTo"/>
        <c:txPr>
          <a:bodyPr/>
          <a:lstStyle/>
          <a:p>
            <a:pPr>
              <a:defRPr sz="1600"/>
            </a:pPr>
            <a:endParaRPr lang="en-US"/>
          </a:p>
        </c:txPr>
        <c:crossAx val="45134208"/>
        <c:crosses val="autoZero"/>
        <c:auto val="1"/>
        <c:lblAlgn val="ctr"/>
        <c:lblOffset val="100"/>
        <c:noMultiLvlLbl val="0"/>
      </c:catAx>
      <c:valAx>
        <c:axId val="45134208"/>
        <c:scaling>
          <c:orientation val="minMax"/>
          <c:max val="16"/>
        </c:scaling>
        <c:delete val="0"/>
        <c:axPos val="l"/>
        <c:title>
          <c:tx>
            <c:rich>
              <a:bodyPr rot="-5400000" vert="horz"/>
              <a:lstStyle/>
              <a:p>
                <a:pPr>
                  <a:defRPr sz="1600"/>
                </a:pPr>
                <a:r>
                  <a:rPr lang="en-US" sz="1600" dirty="0" smtClean="0"/>
                  <a:t>US$ Billions</a:t>
                </a:r>
                <a:endParaRPr lang="en-US" sz="1600" dirty="0"/>
              </a:p>
            </c:rich>
          </c:tx>
          <c:layout>
            <c:manualLayout>
              <c:xMode val="edge"/>
              <c:yMode val="edge"/>
              <c:x val="1.2345679012345678E-2"/>
              <c:y val="0.23452180232140651"/>
            </c:manualLayout>
          </c:layout>
          <c:overlay val="0"/>
        </c:title>
        <c:numFmt formatCode="&quot;$&quot;#,##0" sourceLinked="0"/>
        <c:majorTickMark val="out"/>
        <c:minorTickMark val="none"/>
        <c:tickLblPos val="nextTo"/>
        <c:txPr>
          <a:bodyPr/>
          <a:lstStyle/>
          <a:p>
            <a:pPr>
              <a:defRPr sz="1600"/>
            </a:pPr>
            <a:endParaRPr lang="en-US"/>
          </a:p>
        </c:txPr>
        <c:crossAx val="45116032"/>
        <c:crosses val="autoZero"/>
        <c:crossBetween val="between"/>
        <c:majorUnit val="4"/>
      </c:valAx>
      <c:valAx>
        <c:axId val="45136128"/>
        <c:scaling>
          <c:orientation val="minMax"/>
          <c:max val="300"/>
          <c:min val="0"/>
        </c:scaling>
        <c:delete val="0"/>
        <c:axPos val="r"/>
        <c:title>
          <c:tx>
            <c:rich>
              <a:bodyPr rot="5400000" vert="horz"/>
              <a:lstStyle/>
              <a:p>
                <a:pPr>
                  <a:defRPr sz="1600">
                    <a:solidFill>
                      <a:schemeClr val="tx1"/>
                    </a:solidFill>
                  </a:defRPr>
                </a:pPr>
                <a:r>
                  <a:rPr lang="en-US" sz="1600" dirty="0" smtClean="0">
                    <a:solidFill>
                      <a:schemeClr val="tx1"/>
                    </a:solidFill>
                  </a:rPr>
                  <a:t>No. of Deals</a:t>
                </a:r>
                <a:endParaRPr lang="en-US" sz="1600" dirty="0">
                  <a:solidFill>
                    <a:schemeClr val="tx1"/>
                  </a:solidFill>
                </a:endParaRPr>
              </a:p>
            </c:rich>
          </c:tx>
          <c:layout/>
          <c:overlay val="0"/>
        </c:title>
        <c:numFmt formatCode="#,##0" sourceLinked="1"/>
        <c:majorTickMark val="out"/>
        <c:minorTickMark val="none"/>
        <c:tickLblPos val="nextTo"/>
        <c:txPr>
          <a:bodyPr/>
          <a:lstStyle/>
          <a:p>
            <a:pPr>
              <a:defRPr sz="1600">
                <a:solidFill>
                  <a:schemeClr val="tx1"/>
                </a:solidFill>
              </a:defRPr>
            </a:pPr>
            <a:endParaRPr lang="en-US"/>
          </a:p>
        </c:txPr>
        <c:crossAx val="45142400"/>
        <c:crosses val="max"/>
        <c:crossBetween val="between"/>
        <c:majorUnit val="50"/>
      </c:valAx>
      <c:catAx>
        <c:axId val="45142400"/>
        <c:scaling>
          <c:orientation val="minMax"/>
        </c:scaling>
        <c:delete val="1"/>
        <c:axPos val="b"/>
        <c:majorTickMark val="out"/>
        <c:minorTickMark val="none"/>
        <c:tickLblPos val="nextTo"/>
        <c:crossAx val="45136128"/>
        <c:crosses val="autoZero"/>
        <c:auto val="1"/>
        <c:lblAlgn val="ctr"/>
        <c:lblOffset val="100"/>
        <c:noMultiLvlLbl val="0"/>
      </c:catAx>
    </c:plotArea>
    <c:legend>
      <c:legendPos val="b"/>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Emerging Asia</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0.65281807665071423</c:v>
                </c:pt>
                <c:pt idx="1">
                  <c:v>0.61447992975079424</c:v>
                </c:pt>
                <c:pt idx="2">
                  <c:v>0.67481586790548387</c:v>
                </c:pt>
                <c:pt idx="3">
                  <c:v>0.59459956673025427</c:v>
                </c:pt>
                <c:pt idx="4">
                  <c:v>0.65845249651985926</c:v>
                </c:pt>
                <c:pt idx="5">
                  <c:v>0.78351314095705282</c:v>
                </c:pt>
              </c:numCache>
            </c:numRef>
          </c:val>
        </c:ser>
        <c:ser>
          <c:idx val="1"/>
          <c:order val="1"/>
          <c:tx>
            <c:strRef>
              <c:f>Sheet1!$A$3</c:f>
              <c:strCache>
                <c:ptCount val="1"/>
                <c:pt idx="0">
                  <c:v>CEE &amp; CIS</c:v>
                </c:pt>
              </c:strCache>
            </c:strRef>
          </c:tx>
          <c:invertIfNegative val="0"/>
          <c:dLbls>
            <c:dLbl>
              <c:idx val="5"/>
              <c:delete val="1"/>
            </c:dLbl>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0.16842268048405679</c:v>
                </c:pt>
                <c:pt idx="1">
                  <c:v>7.1386426660870014E-2</c:v>
                </c:pt>
                <c:pt idx="2">
                  <c:v>0.12319663066194</c:v>
                </c:pt>
                <c:pt idx="3">
                  <c:v>8.8747096234383455E-2</c:v>
                </c:pt>
                <c:pt idx="4">
                  <c:v>7.4194664507273494E-2</c:v>
                </c:pt>
                <c:pt idx="5">
                  <c:v>2.3334796019644503E-2</c:v>
                </c:pt>
              </c:numCache>
            </c:numRef>
          </c:val>
        </c:ser>
        <c:ser>
          <c:idx val="2"/>
          <c:order val="2"/>
          <c:tx>
            <c:strRef>
              <c:f>Sheet1!$A$4</c:f>
              <c:strCache>
                <c:ptCount val="1"/>
                <c:pt idx="0">
                  <c:v>Latin America</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Sheet1!$B$4:$G$4</c:f>
              <c:numCache>
                <c:formatCode>0%</c:formatCode>
                <c:ptCount val="6"/>
                <c:pt idx="0">
                  <c:v>0.12216708441423689</c:v>
                </c:pt>
                <c:pt idx="1">
                  <c:v>0.25514432461390307</c:v>
                </c:pt>
                <c:pt idx="2">
                  <c:v>0.13643000183518994</c:v>
                </c:pt>
                <c:pt idx="3">
                  <c:v>0.21172895500397451</c:v>
                </c:pt>
                <c:pt idx="4">
                  <c:v>0.19849142342814069</c:v>
                </c:pt>
                <c:pt idx="5">
                  <c:v>0.10895257568239067</c:v>
                </c:pt>
              </c:numCache>
            </c:numRef>
          </c:val>
        </c:ser>
        <c:ser>
          <c:idx val="3"/>
          <c:order val="3"/>
          <c:tx>
            <c:strRef>
              <c:f>Sheet1!$A$5</c:f>
              <c:strCache>
                <c:ptCount val="1"/>
                <c:pt idx="0">
                  <c:v>MENA</c:v>
                </c:pt>
              </c:strCache>
            </c:strRef>
          </c:tx>
          <c:invertIfNegative val="0"/>
          <c:cat>
            <c:strRef>
              <c:f>Sheet1!$B$1:$G$1</c:f>
              <c:strCache>
                <c:ptCount val="6"/>
                <c:pt idx="0">
                  <c:v>2009</c:v>
                </c:pt>
                <c:pt idx="1">
                  <c:v>2010</c:v>
                </c:pt>
                <c:pt idx="2">
                  <c:v>2011</c:v>
                </c:pt>
                <c:pt idx="3">
                  <c:v>2012</c:v>
                </c:pt>
                <c:pt idx="4">
                  <c:v>2013</c:v>
                </c:pt>
                <c:pt idx="5">
                  <c:v>Q1 2014</c:v>
                </c:pt>
              </c:strCache>
            </c:strRef>
          </c:cat>
          <c:val>
            <c:numRef>
              <c:f>Sheet1!$B$5:$G$5</c:f>
              <c:numCache>
                <c:formatCode>0%</c:formatCode>
                <c:ptCount val="6"/>
                <c:pt idx="0">
                  <c:v>1.0555440116020828E-2</c:v>
                </c:pt>
                <c:pt idx="1">
                  <c:v>2.8399368653758188E-2</c:v>
                </c:pt>
                <c:pt idx="2">
                  <c:v>1.3420386138376185E-2</c:v>
                </c:pt>
                <c:pt idx="3">
                  <c:v>6.1484352119182059E-2</c:v>
                </c:pt>
                <c:pt idx="4">
                  <c:v>7.9638055134168221E-3</c:v>
                </c:pt>
                <c:pt idx="5">
                  <c:v>2.1256366152058891E-4</c:v>
                </c:pt>
              </c:numCache>
            </c:numRef>
          </c:val>
        </c:ser>
        <c:ser>
          <c:idx val="4"/>
          <c:order val="4"/>
          <c:tx>
            <c:strRef>
              <c:f>Sheet1!$A$6</c:f>
              <c:strCache>
                <c:ptCount val="1"/>
                <c:pt idx="0">
                  <c:v>Sub-Saharan Africa</c:v>
                </c:pt>
              </c:strCache>
            </c:strRef>
          </c:tx>
          <c:invertIfNegative val="0"/>
          <c:dLbls>
            <c:dLbl>
              <c:idx val="1"/>
              <c:delete val="1"/>
            </c:dLbl>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Sheet1!$B$6:$G$6</c:f>
              <c:numCache>
                <c:formatCode>0%</c:formatCode>
                <c:ptCount val="6"/>
                <c:pt idx="0">
                  <c:v>4.6036718334971714E-2</c:v>
                </c:pt>
                <c:pt idx="1">
                  <c:v>3.058995032067453E-2</c:v>
                </c:pt>
                <c:pt idx="2">
                  <c:v>5.2137113459010516E-2</c:v>
                </c:pt>
                <c:pt idx="3">
                  <c:v>4.344002991220549E-2</c:v>
                </c:pt>
                <c:pt idx="4">
                  <c:v>6.0897610031309744E-2</c:v>
                </c:pt>
                <c:pt idx="5">
                  <c:v>8.3986923679391409E-2</c:v>
                </c:pt>
              </c:numCache>
            </c:numRef>
          </c:val>
        </c:ser>
        <c:dLbls>
          <c:showLegendKey val="0"/>
          <c:showVal val="0"/>
          <c:showCatName val="0"/>
          <c:showSerName val="0"/>
          <c:showPercent val="0"/>
          <c:showBubbleSize val="0"/>
        </c:dLbls>
        <c:gapWidth val="150"/>
        <c:overlap val="100"/>
        <c:axId val="49080192"/>
        <c:axId val="49081728"/>
      </c:barChart>
      <c:catAx>
        <c:axId val="49080192"/>
        <c:scaling>
          <c:orientation val="minMax"/>
        </c:scaling>
        <c:delete val="0"/>
        <c:axPos val="b"/>
        <c:majorTickMark val="out"/>
        <c:minorTickMark val="none"/>
        <c:tickLblPos val="nextTo"/>
        <c:txPr>
          <a:bodyPr/>
          <a:lstStyle/>
          <a:p>
            <a:pPr>
              <a:defRPr sz="1600"/>
            </a:pPr>
            <a:endParaRPr lang="en-US"/>
          </a:p>
        </c:txPr>
        <c:crossAx val="49081728"/>
        <c:crosses val="autoZero"/>
        <c:auto val="1"/>
        <c:lblAlgn val="ctr"/>
        <c:lblOffset val="100"/>
        <c:noMultiLvlLbl val="0"/>
      </c:catAx>
      <c:valAx>
        <c:axId val="49081728"/>
        <c:scaling>
          <c:orientation val="minMax"/>
        </c:scaling>
        <c:delete val="0"/>
        <c:axPos val="l"/>
        <c:title>
          <c:tx>
            <c:rich>
              <a:bodyPr rot="-5400000" vert="horz"/>
              <a:lstStyle/>
              <a:p>
                <a:pPr>
                  <a:defRPr sz="1600"/>
                </a:pPr>
                <a:r>
                  <a:rPr lang="en-US" sz="1600" dirty="0" smtClean="0"/>
                  <a:t>% of Total Capital Invested</a:t>
                </a:r>
                <a:endParaRPr lang="en-US" sz="1600" dirty="0"/>
              </a:p>
            </c:rich>
          </c:tx>
          <c:layout/>
          <c:overlay val="0"/>
        </c:title>
        <c:numFmt formatCode="0%" sourceLinked="1"/>
        <c:majorTickMark val="out"/>
        <c:minorTickMark val="none"/>
        <c:tickLblPos val="nextTo"/>
        <c:txPr>
          <a:bodyPr/>
          <a:lstStyle/>
          <a:p>
            <a:pPr>
              <a:defRPr sz="1600"/>
            </a:pPr>
            <a:endParaRPr lang="en-US"/>
          </a:p>
        </c:txPr>
        <c:crossAx val="49080192"/>
        <c:crosses val="autoZero"/>
        <c:crossBetween val="between"/>
        <c:majorUnit val="0.2"/>
      </c:valAx>
    </c:plotArea>
    <c:legend>
      <c:legendPos val="b"/>
      <c:layout>
        <c:manualLayout>
          <c:xMode val="edge"/>
          <c:yMode val="edge"/>
          <c:x val="0.10289722465247401"/>
          <c:y val="0.92007402623485868"/>
          <c:w val="0.88679814328764461"/>
          <c:h val="6.0283745138879838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Other</c:v>
                </c:pt>
              </c:strCache>
            </c:strRef>
          </c:tx>
          <c:invertIfNegative val="0"/>
          <c:cat>
            <c:strRef>
              <c:f>Sheet1!$B$1:$F$1</c:f>
              <c:strCache>
                <c:ptCount val="5"/>
                <c:pt idx="0">
                  <c:v>2010</c:v>
                </c:pt>
                <c:pt idx="1">
                  <c:v>2011</c:v>
                </c:pt>
                <c:pt idx="2">
                  <c:v>2012</c:v>
                </c:pt>
                <c:pt idx="3">
                  <c:v>2013</c:v>
                </c:pt>
                <c:pt idx="4">
                  <c:v>Q1 2014</c:v>
                </c:pt>
              </c:strCache>
            </c:strRef>
          </c:cat>
          <c:val>
            <c:numRef>
              <c:f>Sheet1!$B$2:$F$2</c:f>
              <c:numCache>
                <c:formatCode>0%</c:formatCode>
                <c:ptCount val="5"/>
                <c:pt idx="0">
                  <c:v>3.2432432432432101E-3</c:v>
                </c:pt>
                <c:pt idx="1">
                  <c:v>6.9513406156902491E-3</c:v>
                </c:pt>
                <c:pt idx="2">
                  <c:v>9.6153846153846922E-3</c:v>
                </c:pt>
                <c:pt idx="3">
                  <c:v>1.1853448275861989E-2</c:v>
                </c:pt>
                <c:pt idx="4">
                  <c:v>4.1322314049586639E-3</c:v>
                </c:pt>
              </c:numCache>
            </c:numRef>
          </c:val>
        </c:ser>
        <c:ser>
          <c:idx val="1"/>
          <c:order val="1"/>
          <c:tx>
            <c:strRef>
              <c:f>Sheet1!$A$3</c:f>
              <c:strCache>
                <c:ptCount val="1"/>
                <c:pt idx="0">
                  <c:v>Technology</c:v>
                </c:pt>
              </c:strCache>
            </c:strRef>
          </c:tx>
          <c:invertIfNegative val="0"/>
          <c:dLbls>
            <c:txPr>
              <a:bodyPr/>
              <a:lstStyle/>
              <a:p>
                <a:pPr>
                  <a:defRPr sz="1000">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Sheet1!$B$3:$F$3</c:f>
              <c:numCache>
                <c:formatCode>0%</c:formatCode>
                <c:ptCount val="5"/>
                <c:pt idx="0">
                  <c:v>0.14486486486486486</c:v>
                </c:pt>
                <c:pt idx="1">
                  <c:v>0.13108242303872888</c:v>
                </c:pt>
                <c:pt idx="2">
                  <c:v>0.11752136752136752</c:v>
                </c:pt>
                <c:pt idx="3">
                  <c:v>0.14439655172413793</c:v>
                </c:pt>
                <c:pt idx="4">
                  <c:v>0.19421487603305784</c:v>
                </c:pt>
              </c:numCache>
            </c:numRef>
          </c:val>
        </c:ser>
        <c:ser>
          <c:idx val="2"/>
          <c:order val="2"/>
          <c:tx>
            <c:strRef>
              <c:f>Sheet1!$A$4</c:f>
              <c:strCache>
                <c:ptCount val="1"/>
                <c:pt idx="0">
                  <c:v>Services</c:v>
                </c:pt>
              </c:strCache>
            </c:strRef>
          </c:tx>
          <c:invertIfNegative val="0"/>
          <c:dLbls>
            <c:txPr>
              <a:bodyPr/>
              <a:lstStyle/>
              <a:p>
                <a:pPr>
                  <a:defRPr sz="1000"/>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Sheet1!$B$4:$F$4</c:f>
              <c:numCache>
                <c:formatCode>0%</c:formatCode>
                <c:ptCount val="5"/>
                <c:pt idx="0">
                  <c:v>7.8918918918918918E-2</c:v>
                </c:pt>
                <c:pt idx="1">
                  <c:v>0.10724925521350546</c:v>
                </c:pt>
                <c:pt idx="2">
                  <c:v>0.11324786324786325</c:v>
                </c:pt>
                <c:pt idx="3">
                  <c:v>0.13900862068965517</c:v>
                </c:pt>
                <c:pt idx="4">
                  <c:v>0.16115702479338842</c:v>
                </c:pt>
              </c:numCache>
            </c:numRef>
          </c:val>
        </c:ser>
        <c:ser>
          <c:idx val="3"/>
          <c:order val="3"/>
          <c:tx>
            <c:strRef>
              <c:f>Sheet1!$A$5</c:f>
              <c:strCache>
                <c:ptCount val="1"/>
                <c:pt idx="0">
                  <c:v>Media &amp; Telecom</c:v>
                </c:pt>
              </c:strCache>
            </c:strRef>
          </c:tx>
          <c:invertIfNegative val="0"/>
          <c:dLbls>
            <c:txPr>
              <a:bodyPr/>
              <a:lstStyle/>
              <a:p>
                <a:pPr>
                  <a:defRPr sz="1000">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Sheet1!$B$5:$F$5</c:f>
              <c:numCache>
                <c:formatCode>0%</c:formatCode>
                <c:ptCount val="5"/>
                <c:pt idx="0">
                  <c:v>7.8918918918918918E-2</c:v>
                </c:pt>
                <c:pt idx="1">
                  <c:v>7.6464746772591852E-2</c:v>
                </c:pt>
                <c:pt idx="2">
                  <c:v>6.0897435897435896E-2</c:v>
                </c:pt>
                <c:pt idx="3">
                  <c:v>7.1120689655172417E-2</c:v>
                </c:pt>
                <c:pt idx="4">
                  <c:v>6.1983471074380167E-2</c:v>
                </c:pt>
              </c:numCache>
            </c:numRef>
          </c:val>
        </c:ser>
        <c:ser>
          <c:idx val="4"/>
          <c:order val="4"/>
          <c:tx>
            <c:strRef>
              <c:f>Sheet1!$A$6</c:f>
              <c:strCache>
                <c:ptCount val="1"/>
                <c:pt idx="0">
                  <c:v>Infrastructure</c:v>
                </c:pt>
              </c:strCache>
            </c:strRef>
          </c:tx>
          <c:invertIfNegative val="0"/>
          <c:dLbls>
            <c:dLbl>
              <c:idx val="4"/>
              <c:delete val="1"/>
            </c:dLbl>
            <c:txPr>
              <a:bodyPr/>
              <a:lstStyle/>
              <a:p>
                <a:pPr>
                  <a:defRPr sz="1000"/>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Sheet1!$B$6:$F$6</c:f>
              <c:numCache>
                <c:formatCode>0%</c:formatCode>
                <c:ptCount val="5"/>
                <c:pt idx="0">
                  <c:v>7.7837837837837834E-2</c:v>
                </c:pt>
                <c:pt idx="1">
                  <c:v>5.9582919563058591E-2</c:v>
                </c:pt>
                <c:pt idx="2">
                  <c:v>5.128205128205128E-2</c:v>
                </c:pt>
                <c:pt idx="3">
                  <c:v>4.4181034482758619E-2</c:v>
                </c:pt>
                <c:pt idx="4">
                  <c:v>2.4793388429752067E-2</c:v>
                </c:pt>
              </c:numCache>
            </c:numRef>
          </c:val>
        </c:ser>
        <c:ser>
          <c:idx val="5"/>
          <c:order val="5"/>
          <c:tx>
            <c:strRef>
              <c:f>Sheet1!$A$7</c:f>
              <c:strCache>
                <c:ptCount val="1"/>
                <c:pt idx="0">
                  <c:v>Industrials &amp; Manufacturing</c:v>
                </c:pt>
              </c:strCache>
            </c:strRef>
          </c:tx>
          <c:spPr>
            <a:solidFill>
              <a:schemeClr val="tx2"/>
            </a:solidFill>
          </c:spPr>
          <c:invertIfNegative val="0"/>
          <c:dLbls>
            <c:txPr>
              <a:bodyPr/>
              <a:lstStyle/>
              <a:p>
                <a:pPr>
                  <a:defRPr sz="1000">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Sheet1!$B$7:$F$7</c:f>
              <c:numCache>
                <c:formatCode>0%</c:formatCode>
                <c:ptCount val="5"/>
                <c:pt idx="0">
                  <c:v>0.16540540540540541</c:v>
                </c:pt>
                <c:pt idx="1">
                  <c:v>0.17874875868917578</c:v>
                </c:pt>
                <c:pt idx="2">
                  <c:v>0.16346153846153846</c:v>
                </c:pt>
                <c:pt idx="3">
                  <c:v>0.17349137931034483</c:v>
                </c:pt>
                <c:pt idx="4">
                  <c:v>0.15702479338842976</c:v>
                </c:pt>
              </c:numCache>
            </c:numRef>
          </c:val>
        </c:ser>
        <c:ser>
          <c:idx val="6"/>
          <c:order val="6"/>
          <c:tx>
            <c:strRef>
              <c:f>Sheet1!$A$8</c:f>
              <c:strCache>
                <c:ptCount val="1"/>
                <c:pt idx="0">
                  <c:v>Healthcare &amp; Life Sciences</c:v>
                </c:pt>
              </c:strCache>
            </c:strRef>
          </c:tx>
          <c:spPr>
            <a:solidFill>
              <a:schemeClr val="bg2"/>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Sheet1!$B$8:$F$8</c:f>
              <c:numCache>
                <c:formatCode>0%</c:formatCode>
                <c:ptCount val="5"/>
                <c:pt idx="0">
                  <c:v>5.9459459459459463E-2</c:v>
                </c:pt>
                <c:pt idx="1">
                  <c:v>4.667328699106256E-2</c:v>
                </c:pt>
                <c:pt idx="2">
                  <c:v>6.3034188034188032E-2</c:v>
                </c:pt>
                <c:pt idx="3">
                  <c:v>5.1724137931034482E-2</c:v>
                </c:pt>
                <c:pt idx="4">
                  <c:v>6.1983471074380167E-2</c:v>
                </c:pt>
              </c:numCache>
            </c:numRef>
          </c:val>
        </c:ser>
        <c:ser>
          <c:idx val="7"/>
          <c:order val="7"/>
          <c:tx>
            <c:strRef>
              <c:f>Sheet1!$A$9</c:f>
              <c:strCache>
                <c:ptCount val="1"/>
                <c:pt idx="0">
                  <c:v>Energy &amp; Natural Resources</c:v>
                </c:pt>
              </c:strCache>
            </c:strRef>
          </c:tx>
          <c:spPr>
            <a:solidFill>
              <a:schemeClr val="accent3">
                <a:lumMod val="40000"/>
                <a:lumOff val="60000"/>
              </a:schemeClr>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Sheet1!$B$9:$F$9</c:f>
              <c:numCache>
                <c:formatCode>0%</c:formatCode>
                <c:ptCount val="5"/>
                <c:pt idx="0">
                  <c:v>0.11243243243243244</c:v>
                </c:pt>
                <c:pt idx="1">
                  <c:v>8.7388282025819261E-2</c:v>
                </c:pt>
                <c:pt idx="2">
                  <c:v>6.8376068376068383E-2</c:v>
                </c:pt>
                <c:pt idx="3">
                  <c:v>6.7887931034482762E-2</c:v>
                </c:pt>
                <c:pt idx="4">
                  <c:v>7.0247933884297523E-2</c:v>
                </c:pt>
              </c:numCache>
            </c:numRef>
          </c:val>
        </c:ser>
        <c:ser>
          <c:idx val="8"/>
          <c:order val="8"/>
          <c:tx>
            <c:strRef>
              <c:f>Sheet1!$A$10</c:f>
              <c:strCache>
                <c:ptCount val="1"/>
                <c:pt idx="0">
                  <c:v>Consumer</c:v>
                </c:pt>
              </c:strCache>
            </c:strRef>
          </c:tx>
          <c:spPr>
            <a:solidFill>
              <a:schemeClr val="accent1"/>
            </a:solidFill>
          </c:spPr>
          <c:invertIfNegative val="0"/>
          <c:dLbls>
            <c:txPr>
              <a:bodyPr/>
              <a:lstStyle/>
              <a:p>
                <a:pPr>
                  <a:defRPr sz="1000">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Sheet1!$B$10:$F$10</c:f>
              <c:numCache>
                <c:formatCode>0%</c:formatCode>
                <c:ptCount val="5"/>
                <c:pt idx="0">
                  <c:v>0.1264864864864865</c:v>
                </c:pt>
                <c:pt idx="1">
                  <c:v>0.18172790466732869</c:v>
                </c:pt>
                <c:pt idx="2">
                  <c:v>0.20405982905982906</c:v>
                </c:pt>
                <c:pt idx="3">
                  <c:v>0.16810344827586207</c:v>
                </c:pt>
                <c:pt idx="4">
                  <c:v>0.15702479338842976</c:v>
                </c:pt>
              </c:numCache>
            </c:numRef>
          </c:val>
        </c:ser>
        <c:ser>
          <c:idx val="9"/>
          <c:order val="9"/>
          <c:tx>
            <c:strRef>
              <c:f>Sheet1!$A$11</c:f>
              <c:strCache>
                <c:ptCount val="1"/>
                <c:pt idx="0">
                  <c:v>Banking &amp; Financial Services</c:v>
                </c:pt>
              </c:strCache>
            </c:strRef>
          </c:tx>
          <c:spPr>
            <a:solidFill>
              <a:schemeClr val="tx1"/>
            </a:solidFill>
          </c:spPr>
          <c:invertIfNegative val="0"/>
          <c:dLbls>
            <c:txPr>
              <a:bodyPr/>
              <a:lstStyle/>
              <a:p>
                <a:pPr>
                  <a:defRPr sz="1000">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2010</c:v>
                </c:pt>
                <c:pt idx="1">
                  <c:v>2011</c:v>
                </c:pt>
                <c:pt idx="2">
                  <c:v>2012</c:v>
                </c:pt>
                <c:pt idx="3">
                  <c:v>2013</c:v>
                </c:pt>
                <c:pt idx="4">
                  <c:v>Q1 2014</c:v>
                </c:pt>
              </c:strCache>
            </c:strRef>
          </c:cat>
          <c:val>
            <c:numRef>
              <c:f>Sheet1!$B$11:$F$11</c:f>
              <c:numCache>
                <c:formatCode>0%</c:formatCode>
                <c:ptCount val="5"/>
                <c:pt idx="0">
                  <c:v>0.10594594594594595</c:v>
                </c:pt>
                <c:pt idx="1">
                  <c:v>8.937437934458789E-2</c:v>
                </c:pt>
                <c:pt idx="2">
                  <c:v>0.11752136752136752</c:v>
                </c:pt>
                <c:pt idx="3">
                  <c:v>9.4827586206896547E-2</c:v>
                </c:pt>
                <c:pt idx="4">
                  <c:v>9.9173553719008267E-2</c:v>
                </c:pt>
              </c:numCache>
            </c:numRef>
          </c:val>
        </c:ser>
        <c:ser>
          <c:idx val="10"/>
          <c:order val="10"/>
          <c:tx>
            <c:strRef>
              <c:f>Sheet1!$A$12</c:f>
              <c:strCache>
                <c:ptCount val="1"/>
                <c:pt idx="0">
                  <c:v>Agribusiness</c:v>
                </c:pt>
              </c:strCache>
            </c:strRef>
          </c:tx>
          <c:spPr>
            <a:solidFill>
              <a:schemeClr val="accent2">
                <a:lumMod val="50000"/>
              </a:schemeClr>
            </a:solidFill>
          </c:spPr>
          <c:invertIfNegative val="0"/>
          <c:cat>
            <c:strRef>
              <c:f>Sheet1!$B$1:$F$1</c:f>
              <c:strCache>
                <c:ptCount val="5"/>
                <c:pt idx="0">
                  <c:v>2010</c:v>
                </c:pt>
                <c:pt idx="1">
                  <c:v>2011</c:v>
                </c:pt>
                <c:pt idx="2">
                  <c:v>2012</c:v>
                </c:pt>
                <c:pt idx="3">
                  <c:v>2013</c:v>
                </c:pt>
                <c:pt idx="4">
                  <c:v>Q1 2014</c:v>
                </c:pt>
              </c:strCache>
            </c:strRef>
          </c:cat>
          <c:val>
            <c:numRef>
              <c:f>Sheet1!$B$12:$F$12</c:f>
              <c:numCache>
                <c:formatCode>0%</c:formatCode>
                <c:ptCount val="5"/>
                <c:pt idx="0">
                  <c:v>4.6486486486486484E-2</c:v>
                </c:pt>
                <c:pt idx="1">
                  <c:v>3.4756703078450843E-2</c:v>
                </c:pt>
                <c:pt idx="2">
                  <c:v>3.0982905982905984E-2</c:v>
                </c:pt>
                <c:pt idx="3">
                  <c:v>3.3405172413793101E-2</c:v>
                </c:pt>
                <c:pt idx="4">
                  <c:v>8.2644628099173556E-3</c:v>
                </c:pt>
              </c:numCache>
            </c:numRef>
          </c:val>
        </c:ser>
        <c:dLbls>
          <c:showLegendKey val="0"/>
          <c:showVal val="0"/>
          <c:showCatName val="0"/>
          <c:showSerName val="0"/>
          <c:showPercent val="0"/>
          <c:showBubbleSize val="0"/>
        </c:dLbls>
        <c:gapWidth val="150"/>
        <c:overlap val="100"/>
        <c:axId val="50225536"/>
        <c:axId val="50227072"/>
      </c:barChart>
      <c:catAx>
        <c:axId val="50225536"/>
        <c:scaling>
          <c:orientation val="minMax"/>
        </c:scaling>
        <c:delete val="0"/>
        <c:axPos val="b"/>
        <c:majorTickMark val="out"/>
        <c:minorTickMark val="none"/>
        <c:tickLblPos val="nextTo"/>
        <c:txPr>
          <a:bodyPr/>
          <a:lstStyle/>
          <a:p>
            <a:pPr>
              <a:defRPr sz="1600"/>
            </a:pPr>
            <a:endParaRPr lang="en-US"/>
          </a:p>
        </c:txPr>
        <c:crossAx val="50227072"/>
        <c:crosses val="autoZero"/>
        <c:auto val="1"/>
        <c:lblAlgn val="ctr"/>
        <c:lblOffset val="100"/>
        <c:noMultiLvlLbl val="0"/>
      </c:catAx>
      <c:valAx>
        <c:axId val="50227072"/>
        <c:scaling>
          <c:orientation val="minMax"/>
        </c:scaling>
        <c:delete val="0"/>
        <c:axPos val="l"/>
        <c:title>
          <c:tx>
            <c:rich>
              <a:bodyPr rot="-5400000" vert="horz"/>
              <a:lstStyle/>
              <a:p>
                <a:pPr>
                  <a:defRPr sz="1600"/>
                </a:pPr>
                <a:r>
                  <a:rPr lang="en-US" sz="1600" dirty="0" smtClean="0"/>
                  <a:t>% of No. of Deals</a:t>
                </a:r>
                <a:endParaRPr lang="en-US" sz="1600" dirty="0"/>
              </a:p>
            </c:rich>
          </c:tx>
          <c:layout/>
          <c:overlay val="0"/>
        </c:title>
        <c:numFmt formatCode="0%" sourceLinked="1"/>
        <c:majorTickMark val="out"/>
        <c:minorTickMark val="none"/>
        <c:tickLblPos val="nextTo"/>
        <c:txPr>
          <a:bodyPr/>
          <a:lstStyle/>
          <a:p>
            <a:pPr>
              <a:defRPr sz="1600"/>
            </a:pPr>
            <a:endParaRPr lang="en-US"/>
          </a:p>
        </c:txPr>
        <c:crossAx val="50225536"/>
        <c:crosses val="autoZero"/>
        <c:crossBetween val="between"/>
        <c:majorUnit val="0.2"/>
      </c:valAx>
    </c:plotArea>
    <c:legend>
      <c:legendPos val="r"/>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Buyout</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0.12917271407837447</c:v>
                </c:pt>
                <c:pt idx="1">
                  <c:v>7.8918918918918918E-2</c:v>
                </c:pt>
                <c:pt idx="2">
                  <c:v>9.0367428003972197E-2</c:v>
                </c:pt>
                <c:pt idx="3">
                  <c:v>0.125</c:v>
                </c:pt>
                <c:pt idx="4">
                  <c:v>0.13577586206896552</c:v>
                </c:pt>
                <c:pt idx="5">
                  <c:v>0.1115702479338843</c:v>
                </c:pt>
              </c:numCache>
            </c:numRef>
          </c:val>
        </c:ser>
        <c:ser>
          <c:idx val="1"/>
          <c:order val="1"/>
          <c:tx>
            <c:strRef>
              <c:f>Sheet1!$A$3</c:f>
              <c:strCache>
                <c:ptCount val="1"/>
                <c:pt idx="0">
                  <c:v>Growth</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0.64441219158200291</c:v>
                </c:pt>
                <c:pt idx="1">
                  <c:v>0.61081081081081079</c:v>
                </c:pt>
                <c:pt idx="2">
                  <c:v>0.50546176762661366</c:v>
                </c:pt>
                <c:pt idx="3">
                  <c:v>0.44230769230769229</c:v>
                </c:pt>
                <c:pt idx="4">
                  <c:v>0.34482758620689657</c:v>
                </c:pt>
                <c:pt idx="5">
                  <c:v>0.28512396694214875</c:v>
                </c:pt>
              </c:numCache>
            </c:numRef>
          </c:val>
        </c:ser>
        <c:ser>
          <c:idx val="2"/>
          <c:order val="2"/>
          <c:tx>
            <c:strRef>
              <c:f>Sheet1!$A$4</c:f>
              <c:strCache>
                <c:ptCount val="1"/>
                <c:pt idx="0">
                  <c:v>PIPE</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Sheet1!$B$4:$G$4</c:f>
              <c:numCache>
                <c:formatCode>0%</c:formatCode>
                <c:ptCount val="6"/>
                <c:pt idx="0">
                  <c:v>5.8055152394775038E-2</c:v>
                </c:pt>
                <c:pt idx="1">
                  <c:v>8.9729729729729729E-2</c:v>
                </c:pt>
                <c:pt idx="2">
                  <c:v>0.10228401191658391</c:v>
                </c:pt>
                <c:pt idx="3">
                  <c:v>0.10042735042735043</c:v>
                </c:pt>
                <c:pt idx="4">
                  <c:v>8.5129310344827583E-2</c:v>
                </c:pt>
                <c:pt idx="5">
                  <c:v>7.0247933884297523E-2</c:v>
                </c:pt>
              </c:numCache>
            </c:numRef>
          </c:val>
        </c:ser>
        <c:ser>
          <c:idx val="3"/>
          <c:order val="3"/>
          <c:tx>
            <c:strRef>
              <c:f>Sheet1!$A$5</c:f>
              <c:strCache>
                <c:ptCount val="1"/>
                <c:pt idx="0">
                  <c:v>Venture Capital</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Sheet1!$B$5:$G$5</c:f>
              <c:numCache>
                <c:formatCode>0%</c:formatCode>
                <c:ptCount val="6"/>
                <c:pt idx="0">
                  <c:v>0.1683599419448476</c:v>
                </c:pt>
                <c:pt idx="1">
                  <c:v>0.22054054054054054</c:v>
                </c:pt>
                <c:pt idx="2">
                  <c:v>0.30188679245283018</c:v>
                </c:pt>
                <c:pt idx="3">
                  <c:v>0.33226495726495725</c:v>
                </c:pt>
                <c:pt idx="4">
                  <c:v>0.43426724137931033</c:v>
                </c:pt>
                <c:pt idx="5">
                  <c:v>0.53305785123966942</c:v>
                </c:pt>
              </c:numCache>
            </c:numRef>
          </c:val>
        </c:ser>
        <c:dLbls>
          <c:showLegendKey val="0"/>
          <c:showVal val="0"/>
          <c:showCatName val="0"/>
          <c:showSerName val="0"/>
          <c:showPercent val="0"/>
          <c:showBubbleSize val="0"/>
        </c:dLbls>
        <c:gapWidth val="150"/>
        <c:overlap val="100"/>
        <c:axId val="50322432"/>
        <c:axId val="50324224"/>
      </c:barChart>
      <c:catAx>
        <c:axId val="50322432"/>
        <c:scaling>
          <c:orientation val="minMax"/>
        </c:scaling>
        <c:delete val="0"/>
        <c:axPos val="b"/>
        <c:majorTickMark val="out"/>
        <c:minorTickMark val="none"/>
        <c:tickLblPos val="nextTo"/>
        <c:txPr>
          <a:bodyPr/>
          <a:lstStyle/>
          <a:p>
            <a:pPr>
              <a:defRPr sz="1600"/>
            </a:pPr>
            <a:endParaRPr lang="en-US"/>
          </a:p>
        </c:txPr>
        <c:crossAx val="50324224"/>
        <c:crosses val="autoZero"/>
        <c:auto val="1"/>
        <c:lblAlgn val="ctr"/>
        <c:lblOffset val="100"/>
        <c:noMultiLvlLbl val="0"/>
      </c:catAx>
      <c:valAx>
        <c:axId val="50324224"/>
        <c:scaling>
          <c:orientation val="minMax"/>
        </c:scaling>
        <c:delete val="0"/>
        <c:axPos val="l"/>
        <c:title>
          <c:tx>
            <c:rich>
              <a:bodyPr rot="-5400000" vert="horz"/>
              <a:lstStyle/>
              <a:p>
                <a:pPr>
                  <a:defRPr sz="1600"/>
                </a:pPr>
                <a:r>
                  <a:rPr lang="en-US" sz="1600" dirty="0" smtClean="0"/>
                  <a:t>% of No. </a:t>
                </a:r>
                <a:r>
                  <a:rPr lang="en-US" sz="1600" baseline="0" dirty="0" smtClean="0"/>
                  <a:t>of Deals</a:t>
                </a:r>
                <a:endParaRPr lang="en-US" sz="1600" dirty="0"/>
              </a:p>
            </c:rich>
          </c:tx>
          <c:layout>
            <c:manualLayout>
              <c:xMode val="edge"/>
              <c:yMode val="edge"/>
              <c:x val="1.6975308641975308E-2"/>
              <c:y val="0.23664046745410866"/>
            </c:manualLayout>
          </c:layout>
          <c:overlay val="0"/>
        </c:title>
        <c:numFmt formatCode="0%" sourceLinked="1"/>
        <c:majorTickMark val="out"/>
        <c:minorTickMark val="none"/>
        <c:tickLblPos val="nextTo"/>
        <c:txPr>
          <a:bodyPr/>
          <a:lstStyle/>
          <a:p>
            <a:pPr>
              <a:defRPr sz="1600"/>
            </a:pPr>
            <a:endParaRPr lang="en-US"/>
          </a:p>
        </c:txPr>
        <c:crossAx val="50322432"/>
        <c:crosses val="autoZero"/>
        <c:crossBetween val="between"/>
        <c:majorUnit val="0.2"/>
      </c:valAx>
    </c:plotArea>
    <c:legend>
      <c:legendPos val="b"/>
      <c:layout>
        <c:manualLayout>
          <c:xMode val="edge"/>
          <c:yMode val="edge"/>
          <c:x val="0.28078885972586759"/>
          <c:y val="0.9397162548611202"/>
          <c:w val="0.50632351511616602"/>
          <c:h val="6.0283745138879838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68168562263049"/>
          <c:y val="4.2244932183493324E-2"/>
          <c:w val="0.73543874924288311"/>
          <c:h val="0.80559717346341542"/>
        </c:manualLayout>
      </c:layout>
      <c:barChart>
        <c:barDir val="col"/>
        <c:grouping val="percentStacked"/>
        <c:varyColors val="0"/>
        <c:ser>
          <c:idx val="0"/>
          <c:order val="0"/>
          <c:tx>
            <c:strRef>
              <c:f>Sheet1!$A$2</c:f>
              <c:strCache>
                <c:ptCount val="1"/>
                <c:pt idx="0">
                  <c:v>&lt;10</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0.37029702970297029</c:v>
                </c:pt>
                <c:pt idx="1">
                  <c:v>0.38738738738738737</c:v>
                </c:pt>
                <c:pt idx="2">
                  <c:v>0.36231884057971014</c:v>
                </c:pt>
                <c:pt idx="3">
                  <c:v>0.42786069651741293</c:v>
                </c:pt>
                <c:pt idx="4">
                  <c:v>0.46546052631578949</c:v>
                </c:pt>
                <c:pt idx="5">
                  <c:v>0.44025157232704404</c:v>
                </c:pt>
              </c:numCache>
            </c:numRef>
          </c:val>
        </c:ser>
        <c:ser>
          <c:idx val="1"/>
          <c:order val="1"/>
          <c:tx>
            <c:strRef>
              <c:f>Sheet1!$A$3</c:f>
              <c:strCache>
                <c:ptCount val="1"/>
                <c:pt idx="0">
                  <c:v>10-24</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0.30297029702970296</c:v>
                </c:pt>
                <c:pt idx="1">
                  <c:v>0.28978978978978981</c:v>
                </c:pt>
                <c:pt idx="2">
                  <c:v>0.27391304347826084</c:v>
                </c:pt>
                <c:pt idx="3">
                  <c:v>0.21724709784411278</c:v>
                </c:pt>
                <c:pt idx="4">
                  <c:v>0.24506578947368421</c:v>
                </c:pt>
                <c:pt idx="5">
                  <c:v>0.30188679245283018</c:v>
                </c:pt>
              </c:numCache>
            </c:numRef>
          </c:val>
        </c:ser>
        <c:ser>
          <c:idx val="2"/>
          <c:order val="2"/>
          <c:tx>
            <c:strRef>
              <c:f>Sheet1!$A$4</c:f>
              <c:strCache>
                <c:ptCount val="1"/>
                <c:pt idx="0">
                  <c:v>25-49</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Sheet1!$B$4:$G$4</c:f>
              <c:numCache>
                <c:formatCode>0%</c:formatCode>
                <c:ptCount val="6"/>
                <c:pt idx="0">
                  <c:v>0.15049504950495049</c:v>
                </c:pt>
                <c:pt idx="1">
                  <c:v>0.13063063063063063</c:v>
                </c:pt>
                <c:pt idx="2">
                  <c:v>0.15072463768115943</c:v>
                </c:pt>
                <c:pt idx="3">
                  <c:v>0.15754560530679934</c:v>
                </c:pt>
                <c:pt idx="4">
                  <c:v>0.10855263157894737</c:v>
                </c:pt>
                <c:pt idx="5">
                  <c:v>8.8050314465408799E-2</c:v>
                </c:pt>
              </c:numCache>
            </c:numRef>
          </c:val>
        </c:ser>
        <c:ser>
          <c:idx val="3"/>
          <c:order val="3"/>
          <c:tx>
            <c:strRef>
              <c:f>Sheet1!$A$5</c:f>
              <c:strCache>
                <c:ptCount val="1"/>
                <c:pt idx="0">
                  <c:v>50-99</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Sheet1!$B$5:$G$5</c:f>
              <c:numCache>
                <c:formatCode>0%</c:formatCode>
                <c:ptCount val="6"/>
                <c:pt idx="0">
                  <c:v>7.9207920792079209E-2</c:v>
                </c:pt>
                <c:pt idx="1">
                  <c:v>8.5585585585585586E-2</c:v>
                </c:pt>
                <c:pt idx="2">
                  <c:v>0.10289855072463767</c:v>
                </c:pt>
                <c:pt idx="3">
                  <c:v>9.1210613598673301E-2</c:v>
                </c:pt>
                <c:pt idx="4">
                  <c:v>7.0723684210526314E-2</c:v>
                </c:pt>
                <c:pt idx="5">
                  <c:v>8.1761006289308172E-2</c:v>
                </c:pt>
              </c:numCache>
            </c:numRef>
          </c:val>
        </c:ser>
        <c:ser>
          <c:idx val="4"/>
          <c:order val="4"/>
          <c:tx>
            <c:strRef>
              <c:f>Sheet1!$A$6</c:f>
              <c:strCache>
                <c:ptCount val="1"/>
                <c:pt idx="0">
                  <c:v>100-299</c:v>
                </c:pt>
              </c:strCache>
            </c:strRef>
          </c:tx>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Sheet1!$B$6:$G$6</c:f>
              <c:numCache>
                <c:formatCode>0%</c:formatCode>
                <c:ptCount val="6"/>
                <c:pt idx="0">
                  <c:v>6.7326732673267331E-2</c:v>
                </c:pt>
                <c:pt idx="1">
                  <c:v>8.408408408408409E-2</c:v>
                </c:pt>
                <c:pt idx="2">
                  <c:v>9.2753623188405798E-2</c:v>
                </c:pt>
                <c:pt idx="3">
                  <c:v>8.45771144278607E-2</c:v>
                </c:pt>
                <c:pt idx="4">
                  <c:v>8.2236842105263164E-2</c:v>
                </c:pt>
                <c:pt idx="5">
                  <c:v>6.9182389937106917E-2</c:v>
                </c:pt>
              </c:numCache>
            </c:numRef>
          </c:val>
        </c:ser>
        <c:ser>
          <c:idx val="5"/>
          <c:order val="5"/>
          <c:tx>
            <c:strRef>
              <c:f>Sheet1!$A$7</c:f>
              <c:strCache>
                <c:ptCount val="1"/>
                <c:pt idx="0">
                  <c:v>300+</c:v>
                </c:pt>
              </c:strCache>
            </c:strRef>
          </c:tx>
          <c:invertIfNegative val="0"/>
          <c:cat>
            <c:strRef>
              <c:f>Sheet1!$B$1:$G$1</c:f>
              <c:strCache>
                <c:ptCount val="6"/>
                <c:pt idx="0">
                  <c:v>2009</c:v>
                </c:pt>
                <c:pt idx="1">
                  <c:v>2010</c:v>
                </c:pt>
                <c:pt idx="2">
                  <c:v>2011</c:v>
                </c:pt>
                <c:pt idx="3">
                  <c:v>2012</c:v>
                </c:pt>
                <c:pt idx="4">
                  <c:v>2013</c:v>
                </c:pt>
                <c:pt idx="5">
                  <c:v>Q1 2014</c:v>
                </c:pt>
              </c:strCache>
            </c:strRef>
          </c:cat>
          <c:val>
            <c:numRef>
              <c:f>Sheet1!$B$7:$G$7</c:f>
              <c:numCache>
                <c:formatCode>0%</c:formatCode>
                <c:ptCount val="6"/>
                <c:pt idx="0">
                  <c:v>2.9702970297029702E-2</c:v>
                </c:pt>
                <c:pt idx="1">
                  <c:v>2.2522522522522521E-2</c:v>
                </c:pt>
                <c:pt idx="2">
                  <c:v>1.7391304347826087E-2</c:v>
                </c:pt>
                <c:pt idx="3">
                  <c:v>2.1558872305140961E-2</c:v>
                </c:pt>
                <c:pt idx="4">
                  <c:v>2.7960526315789474E-2</c:v>
                </c:pt>
                <c:pt idx="5">
                  <c:v>1.8867924528301886E-2</c:v>
                </c:pt>
              </c:numCache>
            </c:numRef>
          </c:val>
        </c:ser>
        <c:dLbls>
          <c:showLegendKey val="0"/>
          <c:showVal val="0"/>
          <c:showCatName val="0"/>
          <c:showSerName val="0"/>
          <c:showPercent val="0"/>
          <c:showBubbleSize val="0"/>
        </c:dLbls>
        <c:gapWidth val="150"/>
        <c:overlap val="100"/>
        <c:axId val="50397184"/>
        <c:axId val="50398720"/>
      </c:barChart>
      <c:catAx>
        <c:axId val="50397184"/>
        <c:scaling>
          <c:orientation val="minMax"/>
        </c:scaling>
        <c:delete val="0"/>
        <c:axPos val="b"/>
        <c:majorTickMark val="out"/>
        <c:minorTickMark val="none"/>
        <c:tickLblPos val="nextTo"/>
        <c:txPr>
          <a:bodyPr/>
          <a:lstStyle/>
          <a:p>
            <a:pPr>
              <a:defRPr sz="1600"/>
            </a:pPr>
            <a:endParaRPr lang="en-US"/>
          </a:p>
        </c:txPr>
        <c:crossAx val="50398720"/>
        <c:crosses val="autoZero"/>
        <c:auto val="1"/>
        <c:lblAlgn val="ctr"/>
        <c:lblOffset val="100"/>
        <c:noMultiLvlLbl val="0"/>
      </c:catAx>
      <c:valAx>
        <c:axId val="50398720"/>
        <c:scaling>
          <c:orientation val="minMax"/>
        </c:scaling>
        <c:delete val="0"/>
        <c:axPos val="l"/>
        <c:title>
          <c:tx>
            <c:rich>
              <a:bodyPr rot="-5400000" vert="horz"/>
              <a:lstStyle/>
              <a:p>
                <a:pPr>
                  <a:defRPr sz="1600"/>
                </a:pPr>
                <a:r>
                  <a:rPr lang="en-US" sz="1600" dirty="0" smtClean="0"/>
                  <a:t>% of No. of Deals</a:t>
                </a:r>
                <a:endParaRPr lang="en-US" sz="1600" dirty="0"/>
              </a:p>
            </c:rich>
          </c:tx>
          <c:layout/>
          <c:overlay val="0"/>
        </c:title>
        <c:numFmt formatCode="0%" sourceLinked="1"/>
        <c:majorTickMark val="out"/>
        <c:minorTickMark val="none"/>
        <c:tickLblPos val="nextTo"/>
        <c:txPr>
          <a:bodyPr/>
          <a:lstStyle/>
          <a:p>
            <a:pPr>
              <a:defRPr sz="1600"/>
            </a:pPr>
            <a:endParaRPr lang="en-US"/>
          </a:p>
        </c:txPr>
        <c:crossAx val="50397184"/>
        <c:crosses val="autoZero"/>
        <c:crossBetween val="between"/>
        <c:majorUnit val="0.2"/>
      </c:valAx>
    </c:plotArea>
    <c:legend>
      <c:legendPos val="r"/>
      <c:layout>
        <c:manualLayout>
          <c:xMode val="edge"/>
          <c:yMode val="edge"/>
          <c:x val="0.85683179701695944"/>
          <c:y val="0.25074641573517059"/>
          <c:w val="9.3320809357964871E-2"/>
          <c:h val="0.32453292260674688"/>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Overall EM</c:v>
                </c:pt>
              </c:strCache>
            </c:strRef>
          </c:tx>
          <c:invertIfNegative val="0"/>
          <c:dLbls>
            <c:numFmt formatCode="#,##0" sourceLinked="0"/>
            <c:dLblPos val="outEnd"/>
            <c:showLegendKey val="0"/>
            <c:showVal val="1"/>
            <c:showCatName val="0"/>
            <c:showSerName val="0"/>
            <c:showPercent val="0"/>
            <c:showBubbleSize val="0"/>
            <c:showLeaderLines val="0"/>
          </c:dLbls>
          <c:cat>
            <c:strRef>
              <c:f>Sheet1!$B$1:$H$1</c:f>
              <c:strCache>
                <c:ptCount val="7"/>
                <c:pt idx="0">
                  <c:v>2008</c:v>
                </c:pt>
                <c:pt idx="1">
                  <c:v>2009</c:v>
                </c:pt>
                <c:pt idx="2">
                  <c:v>2010</c:v>
                </c:pt>
                <c:pt idx="3">
                  <c:v>2011</c:v>
                </c:pt>
                <c:pt idx="4">
                  <c:v>2012</c:v>
                </c:pt>
                <c:pt idx="5">
                  <c:v>2013</c:v>
                </c:pt>
                <c:pt idx="6">
                  <c:v>Q1 2014</c:v>
                </c:pt>
              </c:strCache>
            </c:strRef>
          </c:cat>
          <c:val>
            <c:numRef>
              <c:f>Sheet1!$B$2:$H$2</c:f>
              <c:numCache>
                <c:formatCode>#,##0</c:formatCode>
                <c:ptCount val="7"/>
                <c:pt idx="0">
                  <c:v>18</c:v>
                </c:pt>
                <c:pt idx="1">
                  <c:v>12.9</c:v>
                </c:pt>
                <c:pt idx="2">
                  <c:v>12</c:v>
                </c:pt>
                <c:pt idx="3">
                  <c:v>14.95</c:v>
                </c:pt>
                <c:pt idx="4">
                  <c:v>13</c:v>
                </c:pt>
                <c:pt idx="5">
                  <c:v>10</c:v>
                </c:pt>
                <c:pt idx="6">
                  <c:v>10.390840000000001</c:v>
                </c:pt>
              </c:numCache>
            </c:numRef>
          </c:val>
        </c:ser>
        <c:dLbls>
          <c:showLegendKey val="0"/>
          <c:showVal val="0"/>
          <c:showCatName val="0"/>
          <c:showSerName val="0"/>
          <c:showPercent val="0"/>
          <c:showBubbleSize val="0"/>
        </c:dLbls>
        <c:gapWidth val="150"/>
        <c:axId val="50466176"/>
        <c:axId val="50476160"/>
      </c:barChart>
      <c:catAx>
        <c:axId val="50466176"/>
        <c:scaling>
          <c:orientation val="minMax"/>
        </c:scaling>
        <c:delete val="0"/>
        <c:axPos val="b"/>
        <c:majorTickMark val="out"/>
        <c:minorTickMark val="none"/>
        <c:tickLblPos val="nextTo"/>
        <c:crossAx val="50476160"/>
        <c:crosses val="autoZero"/>
        <c:auto val="1"/>
        <c:lblAlgn val="ctr"/>
        <c:lblOffset val="100"/>
        <c:noMultiLvlLbl val="0"/>
      </c:catAx>
      <c:valAx>
        <c:axId val="50476160"/>
        <c:scaling>
          <c:orientation val="minMax"/>
        </c:scaling>
        <c:delete val="0"/>
        <c:axPos val="l"/>
        <c:title>
          <c:tx>
            <c:rich>
              <a:bodyPr rot="-5400000" vert="horz"/>
              <a:lstStyle/>
              <a:p>
                <a:pPr>
                  <a:defRPr/>
                </a:pPr>
                <a:r>
                  <a:rPr lang="en-US" dirty="0" smtClean="0"/>
                  <a:t>US$ millions</a:t>
                </a:r>
                <a:endParaRPr lang="en-US" dirty="0"/>
              </a:p>
            </c:rich>
          </c:tx>
          <c:layout>
            <c:manualLayout>
              <c:xMode val="edge"/>
              <c:yMode val="edge"/>
              <c:x val="1.5432098765432098E-3"/>
              <c:y val="0.30157360985938242"/>
            </c:manualLayout>
          </c:layout>
          <c:overlay val="0"/>
        </c:title>
        <c:numFmt formatCode="&quot;$&quot;#,##0" sourceLinked="0"/>
        <c:majorTickMark val="out"/>
        <c:minorTickMark val="none"/>
        <c:tickLblPos val="nextTo"/>
        <c:crossAx val="50466176"/>
        <c:crosses val="autoZero"/>
        <c:crossBetween val="between"/>
        <c:majorUnit val="5"/>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v>2010</c:v>
          </c:tx>
          <c:spPr>
            <a:solidFill>
              <a:schemeClr val="accent1"/>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Sheet1!$A$6:$A$10</c:f>
              <c:strCache>
                <c:ptCount val="5"/>
                <c:pt idx="0">
                  <c:v>Emerging Asia</c:v>
                </c:pt>
                <c:pt idx="1">
                  <c:v>CEE &amp; CIS</c:v>
                </c:pt>
                <c:pt idx="2">
                  <c:v>Latin America</c:v>
                </c:pt>
                <c:pt idx="3">
                  <c:v>MENA</c:v>
                </c:pt>
                <c:pt idx="4">
                  <c:v>Sub-Saharan Africa</c:v>
                </c:pt>
              </c:strCache>
            </c:strRef>
          </c:cat>
          <c:val>
            <c:numRef>
              <c:f>Sheet1!$I$6:$I$10</c:f>
              <c:numCache>
                <c:formatCode>#,##0</c:formatCode>
                <c:ptCount val="5"/>
                <c:pt idx="0">
                  <c:v>11.8</c:v>
                </c:pt>
                <c:pt idx="1">
                  <c:v>10</c:v>
                </c:pt>
                <c:pt idx="2">
                  <c:v>23.5</c:v>
                </c:pt>
                <c:pt idx="3">
                  <c:v>15</c:v>
                </c:pt>
                <c:pt idx="4">
                  <c:v>7</c:v>
                </c:pt>
              </c:numCache>
            </c:numRef>
          </c:val>
        </c:ser>
        <c:ser>
          <c:idx val="0"/>
          <c:order val="1"/>
          <c:tx>
            <c:v>2011</c:v>
          </c:tx>
          <c:spPr>
            <a:solidFill>
              <a:schemeClr val="accent2"/>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Sheet1!$A$6:$A$10</c:f>
              <c:strCache>
                <c:ptCount val="5"/>
                <c:pt idx="0">
                  <c:v>Emerging Asia</c:v>
                </c:pt>
                <c:pt idx="1">
                  <c:v>CEE &amp; CIS</c:v>
                </c:pt>
                <c:pt idx="2">
                  <c:v>Latin America</c:v>
                </c:pt>
                <c:pt idx="3">
                  <c:v>MENA</c:v>
                </c:pt>
                <c:pt idx="4">
                  <c:v>Sub-Saharan Africa</c:v>
                </c:pt>
              </c:strCache>
            </c:strRef>
          </c:cat>
          <c:val>
            <c:numRef>
              <c:f>Sheet1!$L$6:$L$10</c:f>
              <c:numCache>
                <c:formatCode>#,##0</c:formatCode>
                <c:ptCount val="5"/>
                <c:pt idx="0">
                  <c:v>15</c:v>
                </c:pt>
                <c:pt idx="1">
                  <c:v>5.8</c:v>
                </c:pt>
                <c:pt idx="2">
                  <c:v>27</c:v>
                </c:pt>
                <c:pt idx="3">
                  <c:v>8.0267703299999997</c:v>
                </c:pt>
                <c:pt idx="4">
                  <c:v>10.15</c:v>
                </c:pt>
              </c:numCache>
            </c:numRef>
          </c:val>
        </c:ser>
        <c:ser>
          <c:idx val="2"/>
          <c:order val="2"/>
          <c:tx>
            <c:v>2012</c:v>
          </c:tx>
          <c:invertIfNegative val="0"/>
          <c:dLbls>
            <c:txPr>
              <a:bodyPr/>
              <a:lstStyle/>
              <a:p>
                <a:pPr>
                  <a:defRPr sz="1000"/>
                </a:pPr>
                <a:endParaRPr lang="en-US"/>
              </a:p>
            </c:txPr>
            <c:showLegendKey val="0"/>
            <c:showVal val="1"/>
            <c:showCatName val="0"/>
            <c:showSerName val="0"/>
            <c:showPercent val="0"/>
            <c:showBubbleSize val="0"/>
            <c:showLeaderLines val="0"/>
          </c:dLbls>
          <c:cat>
            <c:strRef>
              <c:f>Sheet1!$A$6:$A$10</c:f>
              <c:strCache>
                <c:ptCount val="5"/>
                <c:pt idx="0">
                  <c:v>Emerging Asia</c:v>
                </c:pt>
                <c:pt idx="1">
                  <c:v>CEE &amp; CIS</c:v>
                </c:pt>
                <c:pt idx="2">
                  <c:v>Latin America</c:v>
                </c:pt>
                <c:pt idx="3">
                  <c:v>MENA</c:v>
                </c:pt>
                <c:pt idx="4">
                  <c:v>Sub-Saharan Africa</c:v>
                </c:pt>
              </c:strCache>
            </c:strRef>
          </c:cat>
          <c:val>
            <c:numRef>
              <c:f>Sheet1!$O$6:$O$10</c:f>
              <c:numCache>
                <c:formatCode>#,##0</c:formatCode>
                <c:ptCount val="5"/>
                <c:pt idx="0">
                  <c:v>12.695</c:v>
                </c:pt>
                <c:pt idx="1">
                  <c:v>13.3</c:v>
                </c:pt>
                <c:pt idx="2">
                  <c:v>25.6</c:v>
                </c:pt>
                <c:pt idx="3">
                  <c:v>11</c:v>
                </c:pt>
                <c:pt idx="4">
                  <c:v>6.5694499014999996</c:v>
                </c:pt>
              </c:numCache>
            </c:numRef>
          </c:val>
        </c:ser>
        <c:ser>
          <c:idx val="3"/>
          <c:order val="3"/>
          <c:tx>
            <c:v>2013</c:v>
          </c:tx>
          <c:invertIfNegative val="0"/>
          <c:dLbls>
            <c:txPr>
              <a:bodyPr/>
              <a:lstStyle/>
              <a:p>
                <a:pPr>
                  <a:defRPr sz="1000"/>
                </a:pPr>
                <a:endParaRPr lang="en-US"/>
              </a:p>
            </c:txPr>
            <c:showLegendKey val="0"/>
            <c:showVal val="1"/>
            <c:showCatName val="0"/>
            <c:showSerName val="0"/>
            <c:showPercent val="0"/>
            <c:showBubbleSize val="0"/>
            <c:showLeaderLines val="0"/>
          </c:dLbls>
          <c:cat>
            <c:strRef>
              <c:f>Sheet1!$A$6:$A$10</c:f>
              <c:strCache>
                <c:ptCount val="5"/>
                <c:pt idx="0">
                  <c:v>Emerging Asia</c:v>
                </c:pt>
                <c:pt idx="1">
                  <c:v>CEE &amp; CIS</c:v>
                </c:pt>
                <c:pt idx="2">
                  <c:v>Latin America</c:v>
                </c:pt>
                <c:pt idx="3">
                  <c:v>MENA</c:v>
                </c:pt>
                <c:pt idx="4">
                  <c:v>Sub-Saharan Africa</c:v>
                </c:pt>
              </c:strCache>
            </c:strRef>
          </c:cat>
          <c:val>
            <c:numRef>
              <c:f>Sheet1!$R$6:$R$10</c:f>
              <c:numCache>
                <c:formatCode>#,##0</c:formatCode>
                <c:ptCount val="5"/>
                <c:pt idx="0">
                  <c:v>10</c:v>
                </c:pt>
                <c:pt idx="1">
                  <c:v>5</c:v>
                </c:pt>
                <c:pt idx="2">
                  <c:v>23.34528121</c:v>
                </c:pt>
                <c:pt idx="3">
                  <c:v>1.3987632512600001</c:v>
                </c:pt>
                <c:pt idx="4">
                  <c:v>6.6</c:v>
                </c:pt>
              </c:numCache>
            </c:numRef>
          </c:val>
        </c:ser>
        <c:ser>
          <c:idx val="4"/>
          <c:order val="4"/>
          <c:tx>
            <c:v>Q1 2014</c:v>
          </c:tx>
          <c:invertIfNegative val="0"/>
          <c:dLbls>
            <c:dLbl>
              <c:idx val="3"/>
              <c:layout>
                <c:manualLayout>
                  <c:x val="6.1728395061728392E-3"/>
                  <c:y val="2.8060326608945908E-3"/>
                </c:manualLayout>
              </c:layout>
              <c:tx>
                <c:rich>
                  <a:bodyPr/>
                  <a:lstStyle/>
                  <a:p>
                    <a:r>
                      <a:rPr lang="en-US" smtClean="0"/>
                      <a:t>N/A</a:t>
                    </a:r>
                    <a:endParaRPr lang="en-US"/>
                  </a:p>
                </c:rich>
              </c:tx>
              <c:showLegendKey val="0"/>
              <c:showVal val="1"/>
              <c:showCatName val="0"/>
              <c:showSerName val="0"/>
              <c:showPercent val="0"/>
              <c:showBubbleSize val="0"/>
            </c:dLbl>
            <c:txPr>
              <a:bodyPr/>
              <a:lstStyle/>
              <a:p>
                <a:pPr>
                  <a:defRPr sz="1000"/>
                </a:pPr>
                <a:endParaRPr lang="en-US"/>
              </a:p>
            </c:txPr>
            <c:showLegendKey val="0"/>
            <c:showVal val="1"/>
            <c:showCatName val="0"/>
            <c:showSerName val="0"/>
            <c:showPercent val="0"/>
            <c:showBubbleSize val="0"/>
            <c:showLeaderLines val="0"/>
          </c:dLbls>
          <c:cat>
            <c:strRef>
              <c:f>Sheet1!$A$6:$A$10</c:f>
              <c:strCache>
                <c:ptCount val="5"/>
                <c:pt idx="0">
                  <c:v>Emerging Asia</c:v>
                </c:pt>
                <c:pt idx="1">
                  <c:v>CEE &amp; CIS</c:v>
                </c:pt>
                <c:pt idx="2">
                  <c:v>Latin America</c:v>
                </c:pt>
                <c:pt idx="3">
                  <c:v>MENA</c:v>
                </c:pt>
                <c:pt idx="4">
                  <c:v>Sub-Saharan Africa</c:v>
                </c:pt>
              </c:strCache>
            </c:strRef>
          </c:cat>
          <c:val>
            <c:numRef>
              <c:f>Sheet1!$U$6:$U$10</c:f>
              <c:numCache>
                <c:formatCode>#,##0</c:formatCode>
                <c:ptCount val="5"/>
                <c:pt idx="0">
                  <c:v>11.55</c:v>
                </c:pt>
                <c:pt idx="1">
                  <c:v>3</c:v>
                </c:pt>
                <c:pt idx="2">
                  <c:v>18.355899520000001</c:v>
                </c:pt>
                <c:pt idx="3">
                  <c:v>0</c:v>
                </c:pt>
                <c:pt idx="4">
                  <c:v>16.714249737500001</c:v>
                </c:pt>
              </c:numCache>
            </c:numRef>
          </c:val>
        </c:ser>
        <c:dLbls>
          <c:showLegendKey val="0"/>
          <c:showVal val="0"/>
          <c:showCatName val="0"/>
          <c:showSerName val="0"/>
          <c:showPercent val="0"/>
          <c:showBubbleSize val="0"/>
        </c:dLbls>
        <c:gapWidth val="150"/>
        <c:axId val="50510848"/>
        <c:axId val="50995968"/>
      </c:barChart>
      <c:catAx>
        <c:axId val="50510848"/>
        <c:scaling>
          <c:orientation val="minMax"/>
        </c:scaling>
        <c:delete val="0"/>
        <c:axPos val="b"/>
        <c:majorTickMark val="out"/>
        <c:minorTickMark val="none"/>
        <c:tickLblPos val="nextTo"/>
        <c:txPr>
          <a:bodyPr/>
          <a:lstStyle/>
          <a:p>
            <a:pPr>
              <a:defRPr sz="1600"/>
            </a:pPr>
            <a:endParaRPr lang="en-US"/>
          </a:p>
        </c:txPr>
        <c:crossAx val="50995968"/>
        <c:crosses val="autoZero"/>
        <c:auto val="1"/>
        <c:lblAlgn val="ctr"/>
        <c:lblOffset val="100"/>
        <c:noMultiLvlLbl val="0"/>
      </c:catAx>
      <c:valAx>
        <c:axId val="50995968"/>
        <c:scaling>
          <c:orientation val="minMax"/>
          <c:max val="30"/>
        </c:scaling>
        <c:delete val="0"/>
        <c:axPos val="l"/>
        <c:title>
          <c:tx>
            <c:rich>
              <a:bodyPr rot="-5400000" vert="horz"/>
              <a:lstStyle/>
              <a:p>
                <a:pPr>
                  <a:defRPr sz="1600"/>
                </a:pPr>
                <a:r>
                  <a:rPr lang="en-US" sz="1600" dirty="0" smtClean="0"/>
                  <a:t>US$ millions</a:t>
                </a:r>
                <a:endParaRPr lang="en-US" sz="1600" dirty="0"/>
              </a:p>
            </c:rich>
          </c:tx>
          <c:layout>
            <c:manualLayout>
              <c:xMode val="edge"/>
              <c:yMode val="edge"/>
              <c:x val="1.5432098765432098E-3"/>
              <c:y val="0.30157360985938242"/>
            </c:manualLayout>
          </c:layout>
          <c:overlay val="0"/>
        </c:title>
        <c:numFmt formatCode="&quot;$&quot;#,##0" sourceLinked="0"/>
        <c:majorTickMark val="out"/>
        <c:minorTickMark val="none"/>
        <c:tickLblPos val="nextTo"/>
        <c:txPr>
          <a:bodyPr/>
          <a:lstStyle/>
          <a:p>
            <a:pPr>
              <a:defRPr sz="1600"/>
            </a:pPr>
            <a:endParaRPr lang="en-US"/>
          </a:p>
        </c:txPr>
        <c:crossAx val="50510848"/>
        <c:crosses val="autoZero"/>
        <c:crossBetween val="between"/>
        <c:majorUnit val="10"/>
      </c:valAx>
    </c:plotArea>
    <c:legend>
      <c:legendPos val="b"/>
      <c:layout>
        <c:manualLayout>
          <c:xMode val="edge"/>
          <c:yMode val="edge"/>
          <c:x val="0.22040706717215905"/>
          <c:y val="0.92907498360017526"/>
          <c:w val="0.58079080392728688"/>
          <c:h val="5.4088820434457813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49664625255178"/>
          <c:y val="6.1557286261509428E-2"/>
          <c:w val="0.85452804510547298"/>
          <c:h val="0.76582862034002475"/>
        </c:manualLayout>
      </c:layout>
      <c:barChart>
        <c:barDir val="col"/>
        <c:grouping val="clustered"/>
        <c:varyColors val="0"/>
        <c:ser>
          <c:idx val="0"/>
          <c:order val="0"/>
          <c:tx>
            <c:v>2010</c:v>
          </c:tx>
          <c:invertIfNegative val="0"/>
          <c:dLbls>
            <c:txPr>
              <a:bodyPr/>
              <a:lstStyle/>
              <a:p>
                <a:pPr>
                  <a:defRPr sz="1200"/>
                </a:pPr>
                <a:endParaRPr lang="en-US"/>
              </a:p>
            </c:txPr>
            <c:showLegendKey val="0"/>
            <c:showVal val="1"/>
            <c:showCatName val="0"/>
            <c:showSerName val="0"/>
            <c:showPercent val="0"/>
            <c:showBubbleSize val="0"/>
            <c:showLeaderLines val="0"/>
          </c:dLbls>
          <c:cat>
            <c:strRef>
              <c:f>Sheet1!$A$6:$A$9</c:f>
              <c:strCache>
                <c:ptCount val="4"/>
                <c:pt idx="0">
                  <c:v>Buyout</c:v>
                </c:pt>
                <c:pt idx="1">
                  <c:v>Growth</c:v>
                </c:pt>
                <c:pt idx="2">
                  <c:v>PIPE</c:v>
                </c:pt>
                <c:pt idx="3">
                  <c:v>Venture Capital</c:v>
                </c:pt>
              </c:strCache>
            </c:strRef>
          </c:cat>
          <c:val>
            <c:numRef>
              <c:f>Sheet1!$F$6:$F$9</c:f>
              <c:numCache>
                <c:formatCode>#,##0</c:formatCode>
                <c:ptCount val="4"/>
                <c:pt idx="0">
                  <c:v>54.75</c:v>
                </c:pt>
                <c:pt idx="1">
                  <c:v>13.1</c:v>
                </c:pt>
                <c:pt idx="2">
                  <c:v>23.5</c:v>
                </c:pt>
                <c:pt idx="3">
                  <c:v>7</c:v>
                </c:pt>
              </c:numCache>
            </c:numRef>
          </c:val>
        </c:ser>
        <c:ser>
          <c:idx val="1"/>
          <c:order val="1"/>
          <c:tx>
            <c:v>2011</c:v>
          </c:tx>
          <c:invertIfNegative val="0"/>
          <c:dLbls>
            <c:txPr>
              <a:bodyPr/>
              <a:lstStyle/>
              <a:p>
                <a:pPr>
                  <a:defRPr sz="1200"/>
                </a:pPr>
                <a:endParaRPr lang="en-US"/>
              </a:p>
            </c:txPr>
            <c:showLegendKey val="0"/>
            <c:showVal val="1"/>
            <c:showCatName val="0"/>
            <c:showSerName val="0"/>
            <c:showPercent val="0"/>
            <c:showBubbleSize val="0"/>
            <c:showLeaderLines val="0"/>
          </c:dLbls>
          <c:cat>
            <c:strRef>
              <c:f>Sheet1!$A$6:$A$9</c:f>
              <c:strCache>
                <c:ptCount val="4"/>
                <c:pt idx="0">
                  <c:v>Buyout</c:v>
                </c:pt>
                <c:pt idx="1">
                  <c:v>Growth</c:v>
                </c:pt>
                <c:pt idx="2">
                  <c:v>PIPE</c:v>
                </c:pt>
                <c:pt idx="3">
                  <c:v>Venture Capital</c:v>
                </c:pt>
              </c:strCache>
            </c:strRef>
          </c:cat>
          <c:val>
            <c:numRef>
              <c:f>Sheet1!$I$6:$I$9</c:f>
              <c:numCache>
                <c:formatCode>#,##0</c:formatCode>
                <c:ptCount val="4"/>
                <c:pt idx="0">
                  <c:v>65</c:v>
                </c:pt>
                <c:pt idx="1">
                  <c:v>16.35812520875</c:v>
                </c:pt>
                <c:pt idx="2">
                  <c:v>30</c:v>
                </c:pt>
                <c:pt idx="3">
                  <c:v>6</c:v>
                </c:pt>
              </c:numCache>
            </c:numRef>
          </c:val>
        </c:ser>
        <c:ser>
          <c:idx val="2"/>
          <c:order val="2"/>
          <c:tx>
            <c:v>2012</c:v>
          </c:tx>
          <c:invertIfNegative val="0"/>
          <c:dLbls>
            <c:txPr>
              <a:bodyPr/>
              <a:lstStyle/>
              <a:p>
                <a:pPr>
                  <a:defRPr sz="1200"/>
                </a:pPr>
                <a:endParaRPr lang="en-US"/>
              </a:p>
            </c:txPr>
            <c:showLegendKey val="0"/>
            <c:showVal val="1"/>
            <c:showCatName val="0"/>
            <c:showSerName val="0"/>
            <c:showPercent val="0"/>
            <c:showBubbleSize val="0"/>
            <c:showLeaderLines val="0"/>
          </c:dLbls>
          <c:cat>
            <c:strRef>
              <c:f>Sheet1!$A$6:$A$9</c:f>
              <c:strCache>
                <c:ptCount val="4"/>
                <c:pt idx="0">
                  <c:v>Buyout</c:v>
                </c:pt>
                <c:pt idx="1">
                  <c:v>Growth</c:v>
                </c:pt>
                <c:pt idx="2">
                  <c:v>PIPE</c:v>
                </c:pt>
                <c:pt idx="3">
                  <c:v>Venture Capital</c:v>
                </c:pt>
              </c:strCache>
            </c:strRef>
          </c:cat>
          <c:val>
            <c:numRef>
              <c:f>Sheet1!$L$6:$L$9</c:f>
              <c:numCache>
                <c:formatCode>#,##0</c:formatCode>
                <c:ptCount val="4"/>
                <c:pt idx="0">
                  <c:v>41.229303387420003</c:v>
                </c:pt>
                <c:pt idx="1">
                  <c:v>18.7</c:v>
                </c:pt>
                <c:pt idx="2">
                  <c:v>27.5</c:v>
                </c:pt>
                <c:pt idx="3">
                  <c:v>5</c:v>
                </c:pt>
              </c:numCache>
            </c:numRef>
          </c:val>
        </c:ser>
        <c:ser>
          <c:idx val="3"/>
          <c:order val="3"/>
          <c:tx>
            <c:v>2013</c:v>
          </c:tx>
          <c:invertIfNegative val="0"/>
          <c:dLbls>
            <c:txPr>
              <a:bodyPr/>
              <a:lstStyle/>
              <a:p>
                <a:pPr>
                  <a:defRPr sz="1200"/>
                </a:pPr>
                <a:endParaRPr lang="en-US"/>
              </a:p>
            </c:txPr>
            <c:showLegendKey val="0"/>
            <c:showVal val="1"/>
            <c:showCatName val="0"/>
            <c:showSerName val="0"/>
            <c:showPercent val="0"/>
            <c:showBubbleSize val="0"/>
            <c:showLeaderLines val="0"/>
          </c:dLbls>
          <c:cat>
            <c:strRef>
              <c:f>Sheet1!$A$6:$A$9</c:f>
              <c:strCache>
                <c:ptCount val="4"/>
                <c:pt idx="0">
                  <c:v>Buyout</c:v>
                </c:pt>
                <c:pt idx="1">
                  <c:v>Growth</c:v>
                </c:pt>
                <c:pt idx="2">
                  <c:v>PIPE</c:v>
                </c:pt>
                <c:pt idx="3">
                  <c:v>Venture Capital</c:v>
                </c:pt>
              </c:strCache>
            </c:strRef>
          </c:cat>
          <c:val>
            <c:numRef>
              <c:f>Sheet1!$O$6:$O$9</c:f>
              <c:numCache>
                <c:formatCode>#,##0</c:formatCode>
                <c:ptCount val="4"/>
                <c:pt idx="0">
                  <c:v>100</c:v>
                </c:pt>
                <c:pt idx="1">
                  <c:v>17.899999999999999</c:v>
                </c:pt>
                <c:pt idx="2">
                  <c:v>18.5</c:v>
                </c:pt>
                <c:pt idx="3">
                  <c:v>5</c:v>
                </c:pt>
              </c:numCache>
            </c:numRef>
          </c:val>
        </c:ser>
        <c:ser>
          <c:idx val="4"/>
          <c:order val="4"/>
          <c:tx>
            <c:v>Q1 2014</c:v>
          </c:tx>
          <c:invertIfNegative val="0"/>
          <c:dLbls>
            <c:txPr>
              <a:bodyPr/>
              <a:lstStyle/>
              <a:p>
                <a:pPr>
                  <a:defRPr sz="1200"/>
                </a:pPr>
                <a:endParaRPr lang="en-US"/>
              </a:p>
            </c:txPr>
            <c:showLegendKey val="0"/>
            <c:showVal val="1"/>
            <c:showCatName val="0"/>
            <c:showSerName val="0"/>
            <c:showPercent val="0"/>
            <c:showBubbleSize val="0"/>
            <c:showLeaderLines val="0"/>
          </c:dLbls>
          <c:cat>
            <c:strRef>
              <c:f>Sheet1!$A$6:$A$9</c:f>
              <c:strCache>
                <c:ptCount val="4"/>
                <c:pt idx="0">
                  <c:v>Buyout</c:v>
                </c:pt>
                <c:pt idx="1">
                  <c:v>Growth</c:v>
                </c:pt>
                <c:pt idx="2">
                  <c:v>PIPE</c:v>
                </c:pt>
                <c:pt idx="3">
                  <c:v>Venture Capital</c:v>
                </c:pt>
              </c:strCache>
            </c:strRef>
          </c:cat>
          <c:val>
            <c:numRef>
              <c:f>Sheet1!$R$6:$R$9</c:f>
              <c:numCache>
                <c:formatCode>#,##0</c:formatCode>
                <c:ptCount val="4"/>
                <c:pt idx="0">
                  <c:v>80</c:v>
                </c:pt>
                <c:pt idx="1">
                  <c:v>16.71302438875</c:v>
                </c:pt>
                <c:pt idx="2">
                  <c:v>10.479300062</c:v>
                </c:pt>
                <c:pt idx="3">
                  <c:v>5.3442125425000002</c:v>
                </c:pt>
              </c:numCache>
            </c:numRef>
          </c:val>
        </c:ser>
        <c:dLbls>
          <c:showLegendKey val="0"/>
          <c:showVal val="0"/>
          <c:showCatName val="0"/>
          <c:showSerName val="0"/>
          <c:showPercent val="0"/>
          <c:showBubbleSize val="0"/>
        </c:dLbls>
        <c:gapWidth val="150"/>
        <c:axId val="51076096"/>
        <c:axId val="51081984"/>
      </c:barChart>
      <c:catAx>
        <c:axId val="51076096"/>
        <c:scaling>
          <c:orientation val="minMax"/>
        </c:scaling>
        <c:delete val="0"/>
        <c:axPos val="b"/>
        <c:numFmt formatCode="General" sourceLinked="1"/>
        <c:majorTickMark val="out"/>
        <c:minorTickMark val="none"/>
        <c:tickLblPos val="nextTo"/>
        <c:txPr>
          <a:bodyPr/>
          <a:lstStyle/>
          <a:p>
            <a:pPr>
              <a:defRPr sz="1600"/>
            </a:pPr>
            <a:endParaRPr lang="en-US"/>
          </a:p>
        </c:txPr>
        <c:crossAx val="51081984"/>
        <c:crosses val="autoZero"/>
        <c:auto val="1"/>
        <c:lblAlgn val="ctr"/>
        <c:lblOffset val="100"/>
        <c:noMultiLvlLbl val="0"/>
      </c:catAx>
      <c:valAx>
        <c:axId val="51081984"/>
        <c:scaling>
          <c:orientation val="minMax"/>
        </c:scaling>
        <c:delete val="0"/>
        <c:axPos val="l"/>
        <c:title>
          <c:tx>
            <c:rich>
              <a:bodyPr rot="-5400000" vert="horz"/>
              <a:lstStyle/>
              <a:p>
                <a:pPr>
                  <a:defRPr sz="1600"/>
                </a:pPr>
                <a:r>
                  <a:rPr lang="en-US" sz="1600" dirty="0" smtClean="0"/>
                  <a:t>US$ millions</a:t>
                </a:r>
                <a:endParaRPr lang="en-US" sz="1600" dirty="0"/>
              </a:p>
            </c:rich>
          </c:tx>
          <c:layout>
            <c:manualLayout>
              <c:xMode val="edge"/>
              <c:yMode val="edge"/>
              <c:x val="1.5432098765432098E-3"/>
              <c:y val="0.30157360985938242"/>
            </c:manualLayout>
          </c:layout>
          <c:overlay val="0"/>
        </c:title>
        <c:numFmt formatCode="&quot;$&quot;#,##0" sourceLinked="0"/>
        <c:majorTickMark val="out"/>
        <c:minorTickMark val="none"/>
        <c:tickLblPos val="nextTo"/>
        <c:txPr>
          <a:bodyPr/>
          <a:lstStyle/>
          <a:p>
            <a:pPr>
              <a:defRPr sz="1600"/>
            </a:pPr>
            <a:endParaRPr lang="en-US"/>
          </a:p>
        </c:txPr>
        <c:crossAx val="51076096"/>
        <c:crosses val="autoZero"/>
        <c:crossBetween val="between"/>
      </c:valAx>
    </c:plotArea>
    <c:legend>
      <c:legendPos val="b"/>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6.3125932577299988</c:v>
                </c:pt>
                <c:pt idx="1">
                  <c:v>4.6209442555651998</c:v>
                </c:pt>
                <c:pt idx="2">
                  <c:v>5.6263424474081987</c:v>
                </c:pt>
                <c:pt idx="3">
                  <c:v>2.7552658284752507</c:v>
                </c:pt>
                <c:pt idx="4">
                  <c:v>2.9580652537749996</c:v>
                </c:pt>
                <c:pt idx="5">
                  <c:v>3.7826911227113404</c:v>
                </c:pt>
                <c:pt idx="6">
                  <c:v>5.4404715813371007</c:v>
                </c:pt>
                <c:pt idx="7">
                  <c:v>3.2242929505044993</c:v>
                </c:pt>
                <c:pt idx="8">
                  <c:v>2.7399021471433804</c:v>
                </c:pt>
                <c:pt idx="9">
                  <c:v>4.7985390104750412</c:v>
                </c:pt>
                <c:pt idx="10">
                  <c:v>2.5769811801508</c:v>
                </c:pt>
                <c:pt idx="11">
                  <c:v>7.2874187617321695</c:v>
                </c:pt>
                <c:pt idx="12">
                  <c:v>4.423219671803567</c:v>
                </c:pt>
              </c:numCache>
            </c:numRef>
          </c:val>
        </c:ser>
        <c:dLbls>
          <c:showLegendKey val="0"/>
          <c:showVal val="0"/>
          <c:showCatName val="0"/>
          <c:showSerName val="0"/>
          <c:showPercent val="0"/>
          <c:showBubbleSize val="0"/>
        </c:dLbls>
        <c:gapWidth val="150"/>
        <c:axId val="51469312"/>
        <c:axId val="51471104"/>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168</c:v>
                </c:pt>
                <c:pt idx="1">
                  <c:v>176</c:v>
                </c:pt>
                <c:pt idx="2">
                  <c:v>184</c:v>
                </c:pt>
                <c:pt idx="3">
                  <c:v>128</c:v>
                </c:pt>
                <c:pt idx="4">
                  <c:v>151</c:v>
                </c:pt>
                <c:pt idx="5">
                  <c:v>143</c:v>
                </c:pt>
                <c:pt idx="6">
                  <c:v>136</c:v>
                </c:pt>
                <c:pt idx="7">
                  <c:v>100</c:v>
                </c:pt>
                <c:pt idx="8">
                  <c:v>132</c:v>
                </c:pt>
                <c:pt idx="9">
                  <c:v>133</c:v>
                </c:pt>
                <c:pt idx="10">
                  <c:v>151</c:v>
                </c:pt>
                <c:pt idx="11">
                  <c:v>180</c:v>
                </c:pt>
                <c:pt idx="12">
                  <c:v>169</c:v>
                </c:pt>
              </c:numCache>
            </c:numRef>
          </c:val>
          <c:smooth val="0"/>
        </c:ser>
        <c:dLbls>
          <c:showLegendKey val="0"/>
          <c:showVal val="0"/>
          <c:showCatName val="0"/>
          <c:showSerName val="0"/>
          <c:showPercent val="0"/>
          <c:showBubbleSize val="0"/>
        </c:dLbls>
        <c:marker val="1"/>
        <c:smooth val="0"/>
        <c:axId val="51491584"/>
        <c:axId val="51473024"/>
      </c:lineChart>
      <c:catAx>
        <c:axId val="51469312"/>
        <c:scaling>
          <c:orientation val="minMax"/>
        </c:scaling>
        <c:delete val="0"/>
        <c:axPos val="b"/>
        <c:majorTickMark val="out"/>
        <c:minorTickMark val="none"/>
        <c:tickLblPos val="nextTo"/>
        <c:crossAx val="51471104"/>
        <c:crosses val="autoZero"/>
        <c:auto val="1"/>
        <c:lblAlgn val="ctr"/>
        <c:lblOffset val="100"/>
        <c:noMultiLvlLbl val="0"/>
      </c:catAx>
      <c:valAx>
        <c:axId val="51471104"/>
        <c:scaling>
          <c:orientation val="minMax"/>
          <c:max val="12"/>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1469312"/>
        <c:crosses val="autoZero"/>
        <c:crossBetween val="between"/>
        <c:majorUnit val="4"/>
      </c:valAx>
      <c:valAx>
        <c:axId val="51473024"/>
        <c:scaling>
          <c:orientation val="minMax"/>
          <c:max val="20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1491584"/>
        <c:crosses val="max"/>
        <c:crossBetween val="between"/>
        <c:majorUnit val="100"/>
        <c:minorUnit val="20"/>
      </c:valAx>
      <c:catAx>
        <c:axId val="51491584"/>
        <c:scaling>
          <c:orientation val="minMax"/>
        </c:scaling>
        <c:delete val="1"/>
        <c:axPos val="b"/>
        <c:majorTickMark val="out"/>
        <c:minorTickMark val="none"/>
        <c:tickLblPos val="nextTo"/>
        <c:crossAx val="51473024"/>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Sheet1!$A$6</c:f>
              <c:strCache>
                <c:ptCount val="1"/>
                <c:pt idx="0">
                  <c:v>Developed Asia (JANZ)</c:v>
                </c:pt>
              </c:strCache>
            </c:strRef>
          </c:tx>
          <c:invertIfNegative val="0"/>
          <c:cat>
            <c:strRef>
              <c:f>Sheet1!$B$5:$H$5</c:f>
              <c:strCache>
                <c:ptCount val="7"/>
                <c:pt idx="0">
                  <c:v>2008</c:v>
                </c:pt>
                <c:pt idx="1">
                  <c:v>2009</c:v>
                </c:pt>
                <c:pt idx="2">
                  <c:v>2010</c:v>
                </c:pt>
                <c:pt idx="3">
                  <c:v>2011</c:v>
                </c:pt>
                <c:pt idx="4">
                  <c:v>2012</c:v>
                </c:pt>
                <c:pt idx="5">
                  <c:v>2013</c:v>
                </c:pt>
                <c:pt idx="6">
                  <c:v>Q1 2014</c:v>
                </c:pt>
              </c:strCache>
            </c:strRef>
          </c:cat>
          <c:val>
            <c:numRef>
              <c:f>Sheet1!$B$6:$H$6</c:f>
              <c:numCache>
                <c:formatCode>#,##0</c:formatCode>
                <c:ptCount val="7"/>
                <c:pt idx="0">
                  <c:v>16.431999999999999</c:v>
                </c:pt>
                <c:pt idx="1">
                  <c:v>4.4690000000000003</c:v>
                </c:pt>
                <c:pt idx="2">
                  <c:v>9.7490000000000006</c:v>
                </c:pt>
                <c:pt idx="3">
                  <c:v>14.752000000000001</c:v>
                </c:pt>
                <c:pt idx="4">
                  <c:v>8.9</c:v>
                </c:pt>
                <c:pt idx="5">
                  <c:v>8.1</c:v>
                </c:pt>
              </c:numCache>
            </c:numRef>
          </c:val>
        </c:ser>
        <c:ser>
          <c:idx val="1"/>
          <c:order val="1"/>
          <c:tx>
            <c:strRef>
              <c:f>Sheet1!$A$7</c:f>
              <c:strCache>
                <c:ptCount val="1"/>
                <c:pt idx="0">
                  <c:v>United States </c:v>
                </c:pt>
              </c:strCache>
            </c:strRef>
          </c:tx>
          <c:spPr>
            <a:solidFill>
              <a:schemeClr val="tx2"/>
            </a:solidFill>
          </c:spPr>
          <c:invertIfNegative val="0"/>
          <c:cat>
            <c:strRef>
              <c:f>Sheet1!$B$5:$H$5</c:f>
              <c:strCache>
                <c:ptCount val="7"/>
                <c:pt idx="0">
                  <c:v>2008</c:v>
                </c:pt>
                <c:pt idx="1">
                  <c:v>2009</c:v>
                </c:pt>
                <c:pt idx="2">
                  <c:v>2010</c:v>
                </c:pt>
                <c:pt idx="3">
                  <c:v>2011</c:v>
                </c:pt>
                <c:pt idx="4">
                  <c:v>2012</c:v>
                </c:pt>
                <c:pt idx="5">
                  <c:v>2013</c:v>
                </c:pt>
                <c:pt idx="6">
                  <c:v>Q1 2014</c:v>
                </c:pt>
              </c:strCache>
            </c:strRef>
          </c:cat>
          <c:val>
            <c:numRef>
              <c:f>Sheet1!$B$7:$H$7</c:f>
              <c:numCache>
                <c:formatCode>#,##0</c:formatCode>
                <c:ptCount val="7"/>
                <c:pt idx="0">
                  <c:v>178.30485614778152</c:v>
                </c:pt>
                <c:pt idx="1">
                  <c:v>92.559518425201901</c:v>
                </c:pt>
                <c:pt idx="2">
                  <c:v>157.81772367374046</c:v>
                </c:pt>
                <c:pt idx="3">
                  <c:v>170.7957517523036</c:v>
                </c:pt>
                <c:pt idx="4">
                  <c:v>171.55977604934216</c:v>
                </c:pt>
                <c:pt idx="5">
                  <c:v>170.43304095396229</c:v>
                </c:pt>
              </c:numCache>
            </c:numRef>
          </c:val>
        </c:ser>
        <c:ser>
          <c:idx val="2"/>
          <c:order val="2"/>
          <c:tx>
            <c:strRef>
              <c:f>Sheet1!$A$8</c:f>
              <c:strCache>
                <c:ptCount val="1"/>
                <c:pt idx="0">
                  <c:v>Western Europe</c:v>
                </c:pt>
              </c:strCache>
            </c:strRef>
          </c:tx>
          <c:invertIfNegative val="0"/>
          <c:cat>
            <c:strRef>
              <c:f>Sheet1!$B$5:$H$5</c:f>
              <c:strCache>
                <c:ptCount val="7"/>
                <c:pt idx="0">
                  <c:v>2008</c:v>
                </c:pt>
                <c:pt idx="1">
                  <c:v>2009</c:v>
                </c:pt>
                <c:pt idx="2">
                  <c:v>2010</c:v>
                </c:pt>
                <c:pt idx="3">
                  <c:v>2011</c:v>
                </c:pt>
                <c:pt idx="4">
                  <c:v>2012</c:v>
                </c:pt>
                <c:pt idx="5">
                  <c:v>2013</c:v>
                </c:pt>
                <c:pt idx="6">
                  <c:v>Q1 2014</c:v>
                </c:pt>
              </c:strCache>
            </c:strRef>
          </c:cat>
          <c:val>
            <c:numRef>
              <c:f>Sheet1!$B$8:$H$8</c:f>
              <c:numCache>
                <c:formatCode>#,##0</c:formatCode>
                <c:ptCount val="7"/>
                <c:pt idx="0">
                  <c:v>76.714214601959995</c:v>
                </c:pt>
                <c:pt idx="1">
                  <c:v>35.985851165407006</c:v>
                </c:pt>
                <c:pt idx="2">
                  <c:v>57.782581497924994</c:v>
                </c:pt>
                <c:pt idx="3">
                  <c:v>60.954643186121999</c:v>
                </c:pt>
                <c:pt idx="4">
                  <c:v>48.70638138887999</c:v>
                </c:pt>
                <c:pt idx="5">
                  <c:v>44.41743490330601</c:v>
                </c:pt>
              </c:numCache>
            </c:numRef>
          </c:val>
        </c:ser>
        <c:ser>
          <c:idx val="3"/>
          <c:order val="3"/>
          <c:tx>
            <c:strRef>
              <c:f>Sheet1!$A$9</c:f>
              <c:strCache>
                <c:ptCount val="1"/>
                <c:pt idx="0">
                  <c:v>Emerging Markets</c:v>
                </c:pt>
              </c:strCache>
            </c:strRef>
          </c:tx>
          <c:invertIfNegative val="0"/>
          <c:cat>
            <c:strRef>
              <c:f>Sheet1!$B$5:$H$5</c:f>
              <c:strCache>
                <c:ptCount val="7"/>
                <c:pt idx="0">
                  <c:v>2008</c:v>
                </c:pt>
                <c:pt idx="1">
                  <c:v>2009</c:v>
                </c:pt>
                <c:pt idx="2">
                  <c:v>2010</c:v>
                </c:pt>
                <c:pt idx="3">
                  <c:v>2011</c:v>
                </c:pt>
                <c:pt idx="4">
                  <c:v>2012</c:v>
                </c:pt>
                <c:pt idx="5">
                  <c:v>2013</c:v>
                </c:pt>
                <c:pt idx="6">
                  <c:v>Q1 2014</c:v>
                </c:pt>
              </c:strCache>
            </c:strRef>
          </c:cat>
          <c:val>
            <c:numRef>
              <c:f>Sheet1!$B$9:$H$9</c:f>
              <c:numCache>
                <c:formatCode>#,##0</c:formatCode>
                <c:ptCount val="7"/>
                <c:pt idx="0">
                  <c:v>32.995808276832207</c:v>
                </c:pt>
                <c:pt idx="1">
                  <c:v>22.046106019013198</c:v>
                </c:pt>
                <c:pt idx="2">
                  <c:v>25.917950752255383</c:v>
                </c:pt>
                <c:pt idx="3">
                  <c:v>28.62283877397498</c:v>
                </c:pt>
                <c:pt idx="4">
                  <c:v>25.909068506463949</c:v>
                </c:pt>
                <c:pt idx="5">
                  <c:v>26.429911332223977</c:v>
                </c:pt>
              </c:numCache>
            </c:numRef>
          </c:val>
        </c:ser>
        <c:dLbls>
          <c:showLegendKey val="0"/>
          <c:showVal val="0"/>
          <c:showCatName val="0"/>
          <c:showSerName val="0"/>
          <c:showPercent val="0"/>
          <c:showBubbleSize val="0"/>
        </c:dLbls>
        <c:gapWidth val="150"/>
        <c:overlap val="100"/>
        <c:axId val="41856000"/>
        <c:axId val="41870080"/>
      </c:barChart>
      <c:lineChart>
        <c:grouping val="standard"/>
        <c:varyColors val="0"/>
        <c:ser>
          <c:idx val="4"/>
          <c:order val="4"/>
          <c:tx>
            <c:strRef>
              <c:f>Sheet1!$A$12</c:f>
              <c:strCache>
                <c:ptCount val="1"/>
                <c:pt idx="0">
                  <c:v>EM Investment as % of Global Total</c:v>
                </c:pt>
              </c:strCache>
            </c:strRef>
          </c:tx>
          <c:marker>
            <c:symbol val="none"/>
          </c:marker>
          <c:cat>
            <c:strRef>
              <c:f>Sheet1!$B$5:$H$5</c:f>
              <c:strCache>
                <c:ptCount val="7"/>
                <c:pt idx="0">
                  <c:v>2008</c:v>
                </c:pt>
                <c:pt idx="1">
                  <c:v>2009</c:v>
                </c:pt>
                <c:pt idx="2">
                  <c:v>2010</c:v>
                </c:pt>
                <c:pt idx="3">
                  <c:v>2011</c:v>
                </c:pt>
                <c:pt idx="4">
                  <c:v>2012</c:v>
                </c:pt>
                <c:pt idx="5">
                  <c:v>2013</c:v>
                </c:pt>
                <c:pt idx="6">
                  <c:v>Q1 2014</c:v>
                </c:pt>
              </c:strCache>
            </c:strRef>
          </c:cat>
          <c:val>
            <c:numRef>
              <c:f>Sheet1!$B$12:$H$12</c:f>
              <c:numCache>
                <c:formatCode>0%</c:formatCode>
                <c:ptCount val="7"/>
                <c:pt idx="0">
                  <c:v>0.10837952546050622</c:v>
                </c:pt>
                <c:pt idx="1">
                  <c:v>0.1421774693540612</c:v>
                </c:pt>
                <c:pt idx="2">
                  <c:v>0.1031489385950984</c:v>
                </c:pt>
                <c:pt idx="3">
                  <c:v>0.1040356727289347</c:v>
                </c:pt>
                <c:pt idx="4">
                  <c:v>0.10157422544862282</c:v>
                </c:pt>
                <c:pt idx="5">
                  <c:v>0.10598231733492797</c:v>
                </c:pt>
              </c:numCache>
            </c:numRef>
          </c:val>
          <c:smooth val="0"/>
        </c:ser>
        <c:dLbls>
          <c:showLegendKey val="0"/>
          <c:showVal val="0"/>
          <c:showCatName val="0"/>
          <c:showSerName val="0"/>
          <c:showPercent val="0"/>
          <c:showBubbleSize val="0"/>
        </c:dLbls>
        <c:marker val="1"/>
        <c:smooth val="0"/>
        <c:axId val="42140416"/>
        <c:axId val="41872000"/>
      </c:lineChart>
      <c:catAx>
        <c:axId val="41856000"/>
        <c:scaling>
          <c:orientation val="minMax"/>
        </c:scaling>
        <c:delete val="0"/>
        <c:axPos val="b"/>
        <c:numFmt formatCode="General" sourceLinked="1"/>
        <c:majorTickMark val="out"/>
        <c:minorTickMark val="none"/>
        <c:tickLblPos val="nextTo"/>
        <c:txPr>
          <a:bodyPr/>
          <a:lstStyle/>
          <a:p>
            <a:pPr>
              <a:defRPr sz="1200"/>
            </a:pPr>
            <a:endParaRPr lang="en-US"/>
          </a:p>
        </c:txPr>
        <c:crossAx val="41870080"/>
        <c:crosses val="autoZero"/>
        <c:auto val="1"/>
        <c:lblAlgn val="ctr"/>
        <c:lblOffset val="100"/>
        <c:noMultiLvlLbl val="0"/>
      </c:catAx>
      <c:valAx>
        <c:axId val="41870080"/>
        <c:scaling>
          <c:orientation val="minMax"/>
          <c:max val="500"/>
        </c:scaling>
        <c:delete val="0"/>
        <c:axPos val="l"/>
        <c:title>
          <c:tx>
            <c:rich>
              <a:bodyPr rot="-5400000" vert="horz"/>
              <a:lstStyle/>
              <a:p>
                <a:pPr>
                  <a:defRPr sz="1400"/>
                </a:pPr>
                <a:r>
                  <a:rPr lang="en-US" sz="1400" dirty="0" smtClean="0"/>
                  <a:t>US$</a:t>
                </a:r>
                <a:r>
                  <a:rPr lang="en-US" sz="1400" baseline="0" dirty="0" smtClean="0"/>
                  <a:t> billions</a:t>
                </a:r>
                <a:endParaRPr lang="en-US" sz="1400" dirty="0"/>
              </a:p>
            </c:rich>
          </c:tx>
          <c:layout>
            <c:manualLayout>
              <c:xMode val="edge"/>
              <c:yMode val="edge"/>
              <c:x val="1.0802469135802469E-2"/>
              <c:y val="0.26411263194153378"/>
            </c:manualLayout>
          </c:layout>
          <c:overlay val="0"/>
        </c:title>
        <c:numFmt formatCode="&quot;$&quot;#,##0" sourceLinked="0"/>
        <c:majorTickMark val="out"/>
        <c:minorTickMark val="none"/>
        <c:tickLblPos val="nextTo"/>
        <c:txPr>
          <a:bodyPr/>
          <a:lstStyle/>
          <a:p>
            <a:pPr>
              <a:defRPr sz="1200"/>
            </a:pPr>
            <a:endParaRPr lang="en-US"/>
          </a:p>
        </c:txPr>
        <c:crossAx val="41856000"/>
        <c:crosses val="autoZero"/>
        <c:crossBetween val="between"/>
        <c:majorUnit val="100"/>
      </c:valAx>
      <c:valAx>
        <c:axId val="41872000"/>
        <c:scaling>
          <c:orientation val="minMax"/>
        </c:scaling>
        <c:delete val="0"/>
        <c:axPos val="r"/>
        <c:title>
          <c:tx>
            <c:rich>
              <a:bodyPr rot="5400000" vert="horz"/>
              <a:lstStyle/>
              <a:p>
                <a:pPr>
                  <a:defRPr sz="1400"/>
                </a:pPr>
                <a:r>
                  <a:rPr lang="en-US" sz="1400" dirty="0" smtClean="0"/>
                  <a:t>EM as % of Global</a:t>
                </a:r>
                <a:r>
                  <a:rPr lang="en-US" sz="1400" baseline="0" dirty="0" smtClean="0"/>
                  <a:t> Total</a:t>
                </a:r>
                <a:endParaRPr lang="en-US" sz="1400" dirty="0"/>
              </a:p>
            </c:rich>
          </c:tx>
          <c:layout/>
          <c:overlay val="0"/>
        </c:title>
        <c:numFmt formatCode="0%" sourceLinked="1"/>
        <c:majorTickMark val="out"/>
        <c:minorTickMark val="none"/>
        <c:tickLblPos val="nextTo"/>
        <c:txPr>
          <a:bodyPr/>
          <a:lstStyle/>
          <a:p>
            <a:pPr>
              <a:defRPr sz="1200"/>
            </a:pPr>
            <a:endParaRPr lang="en-US"/>
          </a:p>
        </c:txPr>
        <c:crossAx val="42140416"/>
        <c:crosses val="max"/>
        <c:crossBetween val="between"/>
        <c:majorUnit val="4.0000000000000008E-2"/>
      </c:valAx>
      <c:catAx>
        <c:axId val="42140416"/>
        <c:scaling>
          <c:orientation val="minMax"/>
        </c:scaling>
        <c:delete val="1"/>
        <c:axPos val="b"/>
        <c:majorTickMark val="out"/>
        <c:minorTickMark val="none"/>
        <c:tickLblPos val="nextTo"/>
        <c:crossAx val="41872000"/>
        <c:crosses val="autoZero"/>
        <c:auto val="1"/>
        <c:lblAlgn val="ctr"/>
        <c:lblOffset val="100"/>
        <c:noMultiLvlLbl val="0"/>
      </c:catAx>
    </c:plotArea>
    <c:legend>
      <c:legendPos val="b"/>
      <c:legendEntry>
        <c:idx val="4"/>
        <c:delete val="1"/>
      </c:legendEntry>
      <c:layout>
        <c:manualLayout>
          <c:xMode val="edge"/>
          <c:yMode val="edge"/>
          <c:x val="0.12253086419753088"/>
          <c:y val="0.91165592825217523"/>
          <c:w val="0.80209900845727633"/>
          <c:h val="5.4088820434457813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2.7695104377832751E-3"/>
                  <c:y val="3.766917463282398E-2"/>
                </c:manualLayout>
              </c:layout>
              <c:dLblPos val="outEnd"/>
              <c:showLegendKey val="0"/>
              <c:showVal val="1"/>
              <c:showCatName val="0"/>
              <c:showSerName val="0"/>
              <c:showPercent val="0"/>
              <c:showBubbleSize val="0"/>
            </c:dLbl>
            <c:numFmt formatCode="#,##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c:formatCode>
                <c:ptCount val="5"/>
                <c:pt idx="0">
                  <c:v>17.310139186676505</c:v>
                </c:pt>
                <c:pt idx="1">
                  <c:v>29.941741668426193</c:v>
                </c:pt>
                <c:pt idx="2">
                  <c:v>28.023036784217709</c:v>
                </c:pt>
                <c:pt idx="3">
                  <c:v>27.404389157616599</c:v>
                </c:pt>
                <c:pt idx="4">
                  <c:v>4.0112710941679994</c:v>
                </c:pt>
              </c:numCache>
            </c:numRef>
          </c:val>
        </c:ser>
        <c:dLbls>
          <c:showLegendKey val="0"/>
          <c:showVal val="0"/>
          <c:showCatName val="0"/>
          <c:showSerName val="0"/>
          <c:showPercent val="0"/>
          <c:showBubbleSize val="0"/>
        </c:dLbls>
        <c:gapWidth val="150"/>
        <c:axId val="51875200"/>
        <c:axId val="51881088"/>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122</c:v>
                </c:pt>
                <c:pt idx="1">
                  <c:v>125</c:v>
                </c:pt>
                <c:pt idx="2">
                  <c:v>125</c:v>
                </c:pt>
                <c:pt idx="3">
                  <c:v>90</c:v>
                </c:pt>
                <c:pt idx="4">
                  <c:v>20</c:v>
                </c:pt>
              </c:numCache>
            </c:numRef>
          </c:val>
          <c:smooth val="0"/>
        </c:ser>
        <c:dLbls>
          <c:showLegendKey val="0"/>
          <c:showVal val="0"/>
          <c:showCatName val="0"/>
          <c:showSerName val="0"/>
          <c:showPercent val="0"/>
          <c:showBubbleSize val="0"/>
        </c:dLbls>
        <c:marker val="1"/>
        <c:smooth val="0"/>
        <c:axId val="51901568"/>
        <c:axId val="51883008"/>
      </c:lineChart>
      <c:catAx>
        <c:axId val="51875200"/>
        <c:scaling>
          <c:orientation val="minMax"/>
        </c:scaling>
        <c:delete val="0"/>
        <c:axPos val="b"/>
        <c:numFmt formatCode="General" sourceLinked="1"/>
        <c:majorTickMark val="out"/>
        <c:minorTickMark val="none"/>
        <c:tickLblPos val="nextTo"/>
        <c:crossAx val="51881088"/>
        <c:crosses val="autoZero"/>
        <c:auto val="1"/>
        <c:lblAlgn val="ctr"/>
        <c:lblOffset val="100"/>
        <c:noMultiLvlLbl val="0"/>
      </c:catAx>
      <c:valAx>
        <c:axId val="51881088"/>
        <c:scaling>
          <c:orientation val="minMax"/>
          <c:max val="80"/>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1875200"/>
        <c:crosses val="autoZero"/>
        <c:crossBetween val="between"/>
        <c:majorUnit val="20"/>
      </c:valAx>
      <c:valAx>
        <c:axId val="51883008"/>
        <c:scaling>
          <c:orientation val="minMax"/>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1901568"/>
        <c:crosses val="max"/>
        <c:crossBetween val="between"/>
        <c:majorUnit val="20"/>
      </c:valAx>
      <c:catAx>
        <c:axId val="51901568"/>
        <c:scaling>
          <c:orientation val="minMax"/>
        </c:scaling>
        <c:delete val="1"/>
        <c:axPos val="b"/>
        <c:majorTickMark val="out"/>
        <c:minorTickMark val="none"/>
        <c:tickLblPos val="nextTo"/>
        <c:crossAx val="5188300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Technology</c:v>
                </c:pt>
                <c:pt idx="1">
                  <c:v>Services</c:v>
                </c:pt>
                <c:pt idx="2">
                  <c:v>Industrials &amp; Manufacturing</c:v>
                </c:pt>
                <c:pt idx="3">
                  <c:v>Consumer</c:v>
                </c:pt>
                <c:pt idx="4">
                  <c:v>Banking &amp; Financial Services</c:v>
                </c:pt>
                <c:pt idx="5">
                  <c:v>Other</c:v>
                </c:pt>
              </c:strCache>
            </c:strRef>
          </c:cat>
          <c:val>
            <c:numRef>
              <c:f>Sheet1!$B$2:$B$7</c:f>
              <c:numCache>
                <c:formatCode>General</c:formatCode>
                <c:ptCount val="6"/>
                <c:pt idx="0">
                  <c:v>33</c:v>
                </c:pt>
                <c:pt idx="1">
                  <c:v>31</c:v>
                </c:pt>
                <c:pt idx="2">
                  <c:v>29</c:v>
                </c:pt>
                <c:pt idx="3">
                  <c:v>28</c:v>
                </c:pt>
                <c:pt idx="4">
                  <c:v>16</c:v>
                </c:pt>
                <c:pt idx="5">
                  <c:v>32</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7"/>
              <c:layout>
                <c:manualLayout>
                  <c:x val="-4.8340548889804101E-3"/>
                  <c:y val="1.644575684365783E-2"/>
                </c:manualLayout>
              </c:layout>
              <c:showLegendKey val="0"/>
              <c:showVal val="1"/>
              <c:showCatName val="0"/>
              <c:showSerName val="0"/>
              <c:showPercent val="0"/>
              <c:showBubbleSize val="0"/>
            </c:dLbl>
            <c:dLbl>
              <c:idx val="9"/>
              <c:layout>
                <c:manualLayout>
                  <c:x val="0"/>
                  <c:y val="1.0963837895771886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3.8249579426870004</c:v>
                </c:pt>
                <c:pt idx="1">
                  <c:v>2.2733206928931198</c:v>
                </c:pt>
                <c:pt idx="2">
                  <c:v>3.1254092423281992</c:v>
                </c:pt>
                <c:pt idx="3">
                  <c:v>1.6934</c:v>
                </c:pt>
                <c:pt idx="4">
                  <c:v>2.0464299999999991</c:v>
                </c:pt>
                <c:pt idx="5">
                  <c:v>2.1637085046399003</c:v>
                </c:pt>
                <c:pt idx="6">
                  <c:v>2.2132381615553998</c:v>
                </c:pt>
                <c:pt idx="7">
                  <c:v>1.0290999999999999</c:v>
                </c:pt>
                <c:pt idx="8">
                  <c:v>0.47799999999999998</c:v>
                </c:pt>
                <c:pt idx="9">
                  <c:v>2.5176674346088999</c:v>
                </c:pt>
                <c:pt idx="10">
                  <c:v>1.1165911880522998</c:v>
                </c:pt>
                <c:pt idx="11">
                  <c:v>2.9177524105596908</c:v>
                </c:pt>
                <c:pt idx="12">
                  <c:v>2.1185465963082</c:v>
                </c:pt>
              </c:numCache>
            </c:numRef>
          </c:val>
        </c:ser>
        <c:dLbls>
          <c:showLegendKey val="0"/>
          <c:showVal val="0"/>
          <c:showCatName val="0"/>
          <c:showSerName val="0"/>
          <c:showPercent val="0"/>
          <c:showBubbleSize val="0"/>
        </c:dLbls>
        <c:gapWidth val="150"/>
        <c:axId val="52010368"/>
        <c:axId val="52012160"/>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77</c:v>
                </c:pt>
                <c:pt idx="1">
                  <c:v>79</c:v>
                </c:pt>
                <c:pt idx="2">
                  <c:v>90</c:v>
                </c:pt>
                <c:pt idx="3">
                  <c:v>61</c:v>
                </c:pt>
                <c:pt idx="4">
                  <c:v>82</c:v>
                </c:pt>
                <c:pt idx="5">
                  <c:v>56</c:v>
                </c:pt>
                <c:pt idx="6">
                  <c:v>58</c:v>
                </c:pt>
                <c:pt idx="7">
                  <c:v>32</c:v>
                </c:pt>
                <c:pt idx="8">
                  <c:v>48</c:v>
                </c:pt>
                <c:pt idx="9">
                  <c:v>46</c:v>
                </c:pt>
                <c:pt idx="10">
                  <c:v>74</c:v>
                </c:pt>
                <c:pt idx="11">
                  <c:v>93</c:v>
                </c:pt>
                <c:pt idx="12">
                  <c:v>73</c:v>
                </c:pt>
              </c:numCache>
            </c:numRef>
          </c:val>
          <c:smooth val="0"/>
        </c:ser>
        <c:dLbls>
          <c:showLegendKey val="0"/>
          <c:showVal val="0"/>
          <c:showCatName val="0"/>
          <c:showSerName val="0"/>
          <c:showPercent val="0"/>
          <c:showBubbleSize val="0"/>
        </c:dLbls>
        <c:marker val="1"/>
        <c:smooth val="0"/>
        <c:axId val="52020352"/>
        <c:axId val="52014080"/>
      </c:lineChart>
      <c:catAx>
        <c:axId val="52010368"/>
        <c:scaling>
          <c:orientation val="minMax"/>
        </c:scaling>
        <c:delete val="0"/>
        <c:axPos val="b"/>
        <c:majorTickMark val="out"/>
        <c:minorTickMark val="none"/>
        <c:tickLblPos val="nextTo"/>
        <c:crossAx val="52012160"/>
        <c:crosses val="autoZero"/>
        <c:auto val="1"/>
        <c:lblAlgn val="ctr"/>
        <c:lblOffset val="100"/>
        <c:noMultiLvlLbl val="0"/>
      </c:catAx>
      <c:valAx>
        <c:axId val="52012160"/>
        <c:scaling>
          <c:orientation val="minMax"/>
          <c:max val="10"/>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2010368"/>
        <c:crosses val="autoZero"/>
        <c:crossBetween val="between"/>
        <c:majorUnit val="2"/>
      </c:valAx>
      <c:valAx>
        <c:axId val="52014080"/>
        <c:scaling>
          <c:orientation val="minMax"/>
          <c:max val="10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2020352"/>
        <c:crosses val="max"/>
        <c:crossBetween val="between"/>
        <c:majorUnit val="25"/>
        <c:minorUnit val="20"/>
      </c:valAx>
      <c:catAx>
        <c:axId val="52020352"/>
        <c:scaling>
          <c:orientation val="minMax"/>
        </c:scaling>
        <c:delete val="1"/>
        <c:axPos val="b"/>
        <c:majorTickMark val="out"/>
        <c:minorTickMark val="none"/>
        <c:tickLblPos val="nextTo"/>
        <c:crossAx val="52014080"/>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2.8252159047049485E-2"/>
                </c:manualLayout>
              </c:layout>
              <c:dLblPos val="outEnd"/>
              <c:showLegendKey val="0"/>
              <c:showVal val="1"/>
              <c:showCatName val="0"/>
              <c:showSerName val="0"/>
              <c:showPercent val="0"/>
              <c:showBubbleSize val="0"/>
            </c:dLbl>
            <c:dLbl>
              <c:idx val="4"/>
              <c:layout>
                <c:manualLayout>
                  <c:x val="-2.7695104377832751E-3"/>
                  <c:y val="3.2960481458315642E-2"/>
                </c:manualLayout>
              </c:layout>
              <c:numFmt formatCode="#,##0.0" sourceLinked="0"/>
              <c:spPr/>
              <c:txPr>
                <a:bodyPr/>
                <a:lstStyle/>
                <a:p>
                  <a:pPr>
                    <a:defRPr/>
                  </a:pPr>
                  <a:endParaRPr lang="en-US"/>
                </a:p>
              </c:txPr>
              <c:dLblPos val="outEnd"/>
              <c:showLegendKey val="0"/>
              <c:showVal val="1"/>
              <c:showCatName val="0"/>
              <c:showSerName val="0"/>
              <c:showPercent val="0"/>
              <c:showBubbleSize val="0"/>
            </c:dLbl>
            <c:numFmt formatCode="#,##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c:formatCode>
                <c:ptCount val="5"/>
                <c:pt idx="0">
                  <c:v>8.0785492760891966</c:v>
                </c:pt>
                <c:pt idx="1">
                  <c:v>19.425149586129194</c:v>
                </c:pt>
                <c:pt idx="2">
                  <c:v>11.023677277161003</c:v>
                </c:pt>
                <c:pt idx="3">
                  <c:v>10.554265796047597</c:v>
                </c:pt>
                <c:pt idx="4">
                  <c:v>2.3418904209040003</c:v>
                </c:pt>
              </c:numCache>
            </c:numRef>
          </c:val>
        </c:ser>
        <c:dLbls>
          <c:showLegendKey val="0"/>
          <c:showVal val="0"/>
          <c:showCatName val="0"/>
          <c:showSerName val="0"/>
          <c:showPercent val="0"/>
          <c:showBubbleSize val="0"/>
        </c:dLbls>
        <c:gapWidth val="150"/>
        <c:axId val="51945856"/>
        <c:axId val="51947392"/>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1"/>
              <c:layout>
                <c:manualLayout>
                  <c:x val="-7.5261555182604509E-2"/>
                  <c:y val="-4.1919233676870192E-2"/>
                </c:manualLayout>
              </c:layout>
              <c:dLblPos val="r"/>
              <c:showLegendKey val="0"/>
              <c:showVal val="1"/>
              <c:showCatName val="0"/>
              <c:showSerName val="0"/>
              <c:showPercent val="0"/>
              <c:showBubbleSize val="0"/>
            </c:dLbl>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52</c:v>
                </c:pt>
                <c:pt idx="1">
                  <c:v>77</c:v>
                </c:pt>
                <c:pt idx="2">
                  <c:v>41</c:v>
                </c:pt>
                <c:pt idx="3">
                  <c:v>31</c:v>
                </c:pt>
                <c:pt idx="4">
                  <c:v>12</c:v>
                </c:pt>
              </c:numCache>
            </c:numRef>
          </c:val>
          <c:smooth val="0"/>
        </c:ser>
        <c:dLbls>
          <c:showLegendKey val="0"/>
          <c:showVal val="0"/>
          <c:showCatName val="0"/>
          <c:showSerName val="0"/>
          <c:showPercent val="0"/>
          <c:showBubbleSize val="0"/>
        </c:dLbls>
        <c:marker val="1"/>
        <c:smooth val="0"/>
        <c:axId val="51959680"/>
        <c:axId val="51957760"/>
      </c:lineChart>
      <c:catAx>
        <c:axId val="51945856"/>
        <c:scaling>
          <c:orientation val="minMax"/>
        </c:scaling>
        <c:delete val="0"/>
        <c:axPos val="b"/>
        <c:numFmt formatCode="General" sourceLinked="1"/>
        <c:majorTickMark val="out"/>
        <c:minorTickMark val="none"/>
        <c:tickLblPos val="nextTo"/>
        <c:crossAx val="51947392"/>
        <c:crosses val="autoZero"/>
        <c:auto val="1"/>
        <c:lblAlgn val="ctr"/>
        <c:lblOffset val="100"/>
        <c:noMultiLvlLbl val="0"/>
      </c:catAx>
      <c:valAx>
        <c:axId val="51947392"/>
        <c:scaling>
          <c:orientation val="minMax"/>
          <c:max val="50"/>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1945856"/>
        <c:crosses val="autoZero"/>
        <c:crossBetween val="between"/>
        <c:majorUnit val="10"/>
      </c:valAx>
      <c:valAx>
        <c:axId val="51957760"/>
        <c:scaling>
          <c:orientation val="minMax"/>
          <c:max val="80"/>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1959680"/>
        <c:crosses val="max"/>
        <c:crossBetween val="between"/>
        <c:majorUnit val="20"/>
      </c:valAx>
      <c:catAx>
        <c:axId val="51959680"/>
        <c:scaling>
          <c:orientation val="minMax"/>
        </c:scaling>
        <c:delete val="1"/>
        <c:axPos val="b"/>
        <c:majorTickMark val="out"/>
        <c:minorTickMark val="none"/>
        <c:tickLblPos val="nextTo"/>
        <c:crossAx val="51957760"/>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Services</c:v>
                </c:pt>
                <c:pt idx="1">
                  <c:v>Technology</c:v>
                </c:pt>
                <c:pt idx="2">
                  <c:v>Consumer</c:v>
                </c:pt>
                <c:pt idx="3">
                  <c:v>Industrials &amp; Manufacturing</c:v>
                </c:pt>
                <c:pt idx="4">
                  <c:v>Media &amp; Telecom</c:v>
                </c:pt>
                <c:pt idx="5">
                  <c:v>Other</c:v>
                </c:pt>
              </c:strCache>
            </c:strRef>
          </c:cat>
          <c:val>
            <c:numRef>
              <c:f>Sheet1!$B$2:$B$7</c:f>
              <c:numCache>
                <c:formatCode>General</c:formatCode>
                <c:ptCount val="6"/>
                <c:pt idx="0">
                  <c:v>16</c:v>
                </c:pt>
                <c:pt idx="1">
                  <c:v>15</c:v>
                </c:pt>
                <c:pt idx="2">
                  <c:v>12</c:v>
                </c:pt>
                <c:pt idx="3">
                  <c:v>12</c:v>
                </c:pt>
                <c:pt idx="4">
                  <c:v>6</c:v>
                </c:pt>
                <c:pt idx="5">
                  <c:v>12</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1.9604544250429998</c:v>
                </c:pt>
                <c:pt idx="1">
                  <c:v>1.5563800000000001</c:v>
                </c:pt>
                <c:pt idx="2">
                  <c:v>2.0970372050800008</c:v>
                </c:pt>
                <c:pt idx="3">
                  <c:v>0.62969641149000011</c:v>
                </c:pt>
                <c:pt idx="4">
                  <c:v>0.76317525377500006</c:v>
                </c:pt>
                <c:pt idx="5">
                  <c:v>0.89490026207199991</c:v>
                </c:pt>
                <c:pt idx="6">
                  <c:v>1.4193524831083995</c:v>
                </c:pt>
                <c:pt idx="7">
                  <c:v>0.56159786853800009</c:v>
                </c:pt>
                <c:pt idx="8">
                  <c:v>0.65033466746840018</c:v>
                </c:pt>
                <c:pt idx="9">
                  <c:v>1.1269494916859399</c:v>
                </c:pt>
                <c:pt idx="10">
                  <c:v>0.6504840627359999</c:v>
                </c:pt>
                <c:pt idx="11">
                  <c:v>1.0866022995798801</c:v>
                </c:pt>
                <c:pt idx="12">
                  <c:v>0.7549120859853401</c:v>
                </c:pt>
              </c:numCache>
            </c:numRef>
          </c:val>
        </c:ser>
        <c:dLbls>
          <c:showLegendKey val="0"/>
          <c:showVal val="0"/>
          <c:showCatName val="0"/>
          <c:showSerName val="0"/>
          <c:showPercent val="0"/>
          <c:showBubbleSize val="0"/>
        </c:dLbls>
        <c:gapWidth val="150"/>
        <c:axId val="51655040"/>
        <c:axId val="51656576"/>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70</c:v>
                </c:pt>
                <c:pt idx="1">
                  <c:v>76</c:v>
                </c:pt>
                <c:pt idx="2">
                  <c:v>76</c:v>
                </c:pt>
                <c:pt idx="3">
                  <c:v>55</c:v>
                </c:pt>
                <c:pt idx="4">
                  <c:v>56</c:v>
                </c:pt>
                <c:pt idx="5">
                  <c:v>64</c:v>
                </c:pt>
                <c:pt idx="6">
                  <c:v>58</c:v>
                </c:pt>
                <c:pt idx="7">
                  <c:v>43</c:v>
                </c:pt>
                <c:pt idx="8">
                  <c:v>54</c:v>
                </c:pt>
                <c:pt idx="9">
                  <c:v>69</c:v>
                </c:pt>
                <c:pt idx="10">
                  <c:v>60</c:v>
                </c:pt>
                <c:pt idx="11">
                  <c:v>61</c:v>
                </c:pt>
                <c:pt idx="12">
                  <c:v>69</c:v>
                </c:pt>
              </c:numCache>
            </c:numRef>
          </c:val>
          <c:smooth val="0"/>
        </c:ser>
        <c:dLbls>
          <c:showLegendKey val="0"/>
          <c:showVal val="0"/>
          <c:showCatName val="0"/>
          <c:showSerName val="0"/>
          <c:showPercent val="0"/>
          <c:showBubbleSize val="0"/>
        </c:dLbls>
        <c:marker val="1"/>
        <c:smooth val="0"/>
        <c:axId val="51677056"/>
        <c:axId val="51675136"/>
      </c:lineChart>
      <c:catAx>
        <c:axId val="51655040"/>
        <c:scaling>
          <c:orientation val="minMax"/>
        </c:scaling>
        <c:delete val="0"/>
        <c:axPos val="b"/>
        <c:majorTickMark val="out"/>
        <c:minorTickMark val="none"/>
        <c:tickLblPos val="nextTo"/>
        <c:crossAx val="51656576"/>
        <c:crosses val="autoZero"/>
        <c:auto val="1"/>
        <c:lblAlgn val="ctr"/>
        <c:lblOffset val="100"/>
        <c:noMultiLvlLbl val="0"/>
      </c:catAx>
      <c:valAx>
        <c:axId val="51656576"/>
        <c:scaling>
          <c:orientation val="minMax"/>
          <c:max val="3"/>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1655040"/>
        <c:crosses val="autoZero"/>
        <c:crossBetween val="between"/>
        <c:majorUnit val="1"/>
      </c:valAx>
      <c:valAx>
        <c:axId val="51675136"/>
        <c:scaling>
          <c:orientation val="minMax"/>
          <c:max val="8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1677056"/>
        <c:crosses val="max"/>
        <c:crossBetween val="between"/>
        <c:majorUnit val="20"/>
        <c:minorUnit val="20"/>
      </c:valAx>
      <c:catAx>
        <c:axId val="51677056"/>
        <c:scaling>
          <c:orientation val="minMax"/>
        </c:scaling>
        <c:delete val="1"/>
        <c:axPos val="b"/>
        <c:majorTickMark val="out"/>
        <c:minorTickMark val="none"/>
        <c:tickLblPos val="nextTo"/>
        <c:crossAx val="51675136"/>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1"/>
              <c:layout>
                <c:manualLayout>
                  <c:x val="0"/>
                  <c:y val="2.3543465872541237E-2"/>
                </c:manualLayout>
              </c:layout>
              <c:dLblPos val="outEnd"/>
              <c:showLegendKey val="0"/>
              <c:showVal val="1"/>
              <c:showCatName val="0"/>
              <c:showSerName val="0"/>
              <c:showPercent val="0"/>
              <c:showBubbleSize val="0"/>
            </c:dLbl>
            <c:dLbl>
              <c:idx val="3"/>
              <c:layout>
                <c:manualLayout>
                  <c:x val="0"/>
                  <c:y val="1.4126079523524742E-2"/>
                </c:manualLayout>
              </c:layout>
              <c:dLblPos val="outEnd"/>
              <c:showLegendKey val="0"/>
              <c:showVal val="1"/>
              <c:showCatName val="0"/>
              <c:showSerName val="0"/>
              <c:showPercent val="0"/>
              <c:showBubbleSize val="0"/>
            </c:dLbl>
            <c:dLbl>
              <c:idx val="4"/>
              <c:layout>
                <c:manualLayout>
                  <c:x val="-2.2156083502266201E-2"/>
                  <c:y val="2.8251788283807311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3.5199867094800004</c:v>
                </c:pt>
                <c:pt idx="1">
                  <c:v>2.2478189836599998</c:v>
                </c:pt>
                <c:pt idx="2">
                  <c:v>2.6053268729419998</c:v>
                </c:pt>
                <c:pt idx="3">
                  <c:v>1.18101185569</c:v>
                </c:pt>
                <c:pt idx="4">
                  <c:v>0.169380673264</c:v>
                </c:pt>
              </c:numCache>
            </c:numRef>
          </c:val>
        </c:ser>
        <c:dLbls>
          <c:showLegendKey val="0"/>
          <c:showVal val="0"/>
          <c:showCatName val="0"/>
          <c:showSerName val="0"/>
          <c:showPercent val="0"/>
          <c:showBubbleSize val="0"/>
        </c:dLbls>
        <c:gapWidth val="150"/>
        <c:axId val="51712768"/>
        <c:axId val="51714304"/>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36</c:v>
                </c:pt>
                <c:pt idx="1">
                  <c:v>17</c:v>
                </c:pt>
                <c:pt idx="2">
                  <c:v>33</c:v>
                </c:pt>
                <c:pt idx="3">
                  <c:v>18</c:v>
                </c:pt>
                <c:pt idx="4">
                  <c:v>5</c:v>
                </c:pt>
              </c:numCache>
            </c:numRef>
          </c:val>
          <c:smooth val="0"/>
        </c:ser>
        <c:dLbls>
          <c:showLegendKey val="0"/>
          <c:showVal val="0"/>
          <c:showCatName val="0"/>
          <c:showSerName val="0"/>
          <c:showPercent val="0"/>
          <c:showBubbleSize val="0"/>
        </c:dLbls>
        <c:marker val="1"/>
        <c:smooth val="0"/>
        <c:axId val="51726592"/>
        <c:axId val="51724672"/>
      </c:lineChart>
      <c:catAx>
        <c:axId val="51712768"/>
        <c:scaling>
          <c:orientation val="minMax"/>
        </c:scaling>
        <c:delete val="0"/>
        <c:axPos val="b"/>
        <c:numFmt formatCode="General" sourceLinked="1"/>
        <c:majorTickMark val="out"/>
        <c:minorTickMark val="none"/>
        <c:tickLblPos val="nextTo"/>
        <c:crossAx val="51714304"/>
        <c:crosses val="autoZero"/>
        <c:auto val="1"/>
        <c:lblAlgn val="ctr"/>
        <c:lblOffset val="100"/>
        <c:noMultiLvlLbl val="0"/>
      </c:catAx>
      <c:valAx>
        <c:axId val="51714304"/>
        <c:scaling>
          <c:orientation val="minMax"/>
          <c:max val="8"/>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1712768"/>
        <c:crosses val="autoZero"/>
        <c:crossBetween val="between"/>
        <c:majorUnit val="2"/>
      </c:valAx>
      <c:valAx>
        <c:axId val="51724672"/>
        <c:scaling>
          <c:orientation val="minMax"/>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1726592"/>
        <c:crosses val="max"/>
        <c:crossBetween val="between"/>
        <c:majorUnit val="10"/>
      </c:valAx>
      <c:catAx>
        <c:axId val="51726592"/>
        <c:scaling>
          <c:orientation val="minMax"/>
        </c:scaling>
        <c:delete val="1"/>
        <c:axPos val="b"/>
        <c:majorTickMark val="out"/>
        <c:minorTickMark val="none"/>
        <c:tickLblPos val="nextTo"/>
        <c:crossAx val="51724672"/>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Industrials &amp; Manufacturing</c:v>
                </c:pt>
                <c:pt idx="1">
                  <c:v>Technology</c:v>
                </c:pt>
                <c:pt idx="2">
                  <c:v>Services</c:v>
                </c:pt>
                <c:pt idx="3">
                  <c:v>Healthcare &amp; Life Sciences</c:v>
                </c:pt>
                <c:pt idx="4">
                  <c:v>Banking &amp; Financial Services</c:v>
                </c:pt>
                <c:pt idx="5">
                  <c:v>Other</c:v>
                </c:pt>
              </c:strCache>
            </c:strRef>
          </c:cat>
          <c:val>
            <c:numRef>
              <c:f>Sheet1!$B$2:$B$7</c:f>
              <c:numCache>
                <c:formatCode>General</c:formatCode>
                <c:ptCount val="6"/>
                <c:pt idx="0">
                  <c:v>16</c:v>
                </c:pt>
                <c:pt idx="1">
                  <c:v>13</c:v>
                </c:pt>
                <c:pt idx="2">
                  <c:v>10</c:v>
                </c:pt>
                <c:pt idx="3">
                  <c:v>10</c:v>
                </c:pt>
                <c:pt idx="4">
                  <c:v>9</c:v>
                </c:pt>
                <c:pt idx="5">
                  <c:v>11</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2"/>
              <c:layout>
                <c:manualLayout>
                  <c:x val="1.6113516296601368E-3"/>
                  <c:y val="3.289151368731566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0.81390000000000007</c:v>
                </c:pt>
                <c:pt idx="1">
                  <c:v>1.1841089444960999</c:v>
                </c:pt>
                <c:pt idx="2">
                  <c:v>1.0302788865746999</c:v>
                </c:pt>
                <c:pt idx="3">
                  <c:v>0.49794946586284994</c:v>
                </c:pt>
                <c:pt idx="4">
                  <c:v>0.46202732900705001</c:v>
                </c:pt>
                <c:pt idx="5">
                  <c:v>1.0457000000000001</c:v>
                </c:pt>
                <c:pt idx="6">
                  <c:v>0.35502726707934001</c:v>
                </c:pt>
                <c:pt idx="7">
                  <c:v>0.4366000000000001</c:v>
                </c:pt>
                <c:pt idx="8">
                  <c:v>0.2969</c:v>
                </c:pt>
                <c:pt idx="9">
                  <c:v>0.25151137430278003</c:v>
                </c:pt>
                <c:pt idx="10">
                  <c:v>0.20932467401272303</c:v>
                </c:pt>
                <c:pt idx="11">
                  <c:v>1.2032223559358397</c:v>
                </c:pt>
                <c:pt idx="12">
                  <c:v>0.13173350055818997</c:v>
                </c:pt>
              </c:numCache>
            </c:numRef>
          </c:val>
        </c:ser>
        <c:dLbls>
          <c:showLegendKey val="0"/>
          <c:showVal val="0"/>
          <c:showCatName val="0"/>
          <c:showSerName val="0"/>
          <c:showPercent val="0"/>
          <c:showBubbleSize val="0"/>
        </c:dLbls>
        <c:gapWidth val="150"/>
        <c:axId val="56230656"/>
        <c:axId val="56232192"/>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33</c:v>
                </c:pt>
                <c:pt idx="1">
                  <c:v>47</c:v>
                </c:pt>
                <c:pt idx="2">
                  <c:v>20</c:v>
                </c:pt>
                <c:pt idx="3">
                  <c:v>31</c:v>
                </c:pt>
                <c:pt idx="4">
                  <c:v>29</c:v>
                </c:pt>
                <c:pt idx="5">
                  <c:v>38</c:v>
                </c:pt>
                <c:pt idx="6">
                  <c:v>35</c:v>
                </c:pt>
                <c:pt idx="7">
                  <c:v>35</c:v>
                </c:pt>
                <c:pt idx="8">
                  <c:v>23</c:v>
                </c:pt>
                <c:pt idx="9">
                  <c:v>24</c:v>
                </c:pt>
                <c:pt idx="10">
                  <c:v>24</c:v>
                </c:pt>
                <c:pt idx="11">
                  <c:v>29</c:v>
                </c:pt>
                <c:pt idx="12">
                  <c:v>33</c:v>
                </c:pt>
              </c:numCache>
            </c:numRef>
          </c:val>
          <c:smooth val="0"/>
        </c:ser>
        <c:dLbls>
          <c:showLegendKey val="0"/>
          <c:showVal val="0"/>
          <c:showCatName val="0"/>
          <c:showSerName val="0"/>
          <c:showPercent val="0"/>
          <c:showBubbleSize val="0"/>
        </c:dLbls>
        <c:marker val="1"/>
        <c:smooth val="0"/>
        <c:axId val="56236288"/>
        <c:axId val="56234368"/>
      </c:lineChart>
      <c:catAx>
        <c:axId val="56230656"/>
        <c:scaling>
          <c:orientation val="minMax"/>
        </c:scaling>
        <c:delete val="0"/>
        <c:axPos val="b"/>
        <c:majorTickMark val="out"/>
        <c:minorTickMark val="none"/>
        <c:tickLblPos val="nextTo"/>
        <c:crossAx val="56232192"/>
        <c:crosses val="autoZero"/>
        <c:auto val="1"/>
        <c:lblAlgn val="ctr"/>
        <c:lblOffset val="100"/>
        <c:noMultiLvlLbl val="0"/>
      </c:catAx>
      <c:valAx>
        <c:axId val="56232192"/>
        <c:scaling>
          <c:orientation val="minMax"/>
          <c:max val="4"/>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6230656"/>
        <c:crosses val="autoZero"/>
        <c:crossBetween val="between"/>
        <c:majorUnit val="2"/>
      </c:valAx>
      <c:valAx>
        <c:axId val="56234368"/>
        <c:scaling>
          <c:orientation val="minMax"/>
          <c:max val="5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6236288"/>
        <c:crosses val="max"/>
        <c:crossBetween val="between"/>
        <c:majorUnit val="100"/>
        <c:minorUnit val="20"/>
      </c:valAx>
      <c:catAx>
        <c:axId val="56236288"/>
        <c:scaling>
          <c:orientation val="minMax"/>
        </c:scaling>
        <c:delete val="1"/>
        <c:axPos val="b"/>
        <c:majorTickMark val="out"/>
        <c:minorTickMark val="none"/>
        <c:tickLblPos val="nextTo"/>
        <c:crossAx val="5623436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8.3085313133498262E-3"/>
                  <c:y val="2.825141752056531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1.0949739447389002</c:v>
                </c:pt>
                <c:pt idx="1">
                  <c:v>1.9036197487807198</c:v>
                </c:pt>
                <c:pt idx="2">
                  <c:v>5.2414584722894002</c:v>
                </c:pt>
                <c:pt idx="3">
                  <c:v>1.3827097826843999</c:v>
                </c:pt>
                <c:pt idx="4">
                  <c:v>1.4555277630112902</c:v>
                </c:pt>
              </c:numCache>
            </c:numRef>
          </c:val>
        </c:ser>
        <c:dLbls>
          <c:showLegendKey val="0"/>
          <c:showVal val="0"/>
          <c:showCatName val="0"/>
          <c:showSerName val="0"/>
          <c:showPercent val="0"/>
          <c:showBubbleSize val="0"/>
        </c:dLbls>
        <c:gapWidth val="150"/>
        <c:axId val="56292480"/>
        <c:axId val="56294016"/>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17</c:v>
                </c:pt>
                <c:pt idx="1">
                  <c:v>21</c:v>
                </c:pt>
                <c:pt idx="2">
                  <c:v>22</c:v>
                </c:pt>
                <c:pt idx="3">
                  <c:v>15</c:v>
                </c:pt>
                <c:pt idx="4">
                  <c:v>6</c:v>
                </c:pt>
              </c:numCache>
            </c:numRef>
          </c:val>
          <c:smooth val="0"/>
        </c:ser>
        <c:dLbls>
          <c:showLegendKey val="0"/>
          <c:showVal val="0"/>
          <c:showCatName val="0"/>
          <c:showSerName val="0"/>
          <c:showPercent val="0"/>
          <c:showBubbleSize val="0"/>
        </c:dLbls>
        <c:marker val="1"/>
        <c:smooth val="0"/>
        <c:axId val="56371840"/>
        <c:axId val="56369920"/>
      </c:lineChart>
      <c:catAx>
        <c:axId val="56292480"/>
        <c:scaling>
          <c:orientation val="minMax"/>
        </c:scaling>
        <c:delete val="0"/>
        <c:axPos val="b"/>
        <c:numFmt formatCode="General" sourceLinked="1"/>
        <c:majorTickMark val="out"/>
        <c:minorTickMark val="none"/>
        <c:tickLblPos val="nextTo"/>
        <c:crossAx val="56294016"/>
        <c:crosses val="autoZero"/>
        <c:auto val="1"/>
        <c:lblAlgn val="ctr"/>
        <c:lblOffset val="100"/>
        <c:noMultiLvlLbl val="0"/>
      </c:catAx>
      <c:valAx>
        <c:axId val="56294016"/>
        <c:scaling>
          <c:orientation val="minMax"/>
          <c:max val="12"/>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6292480"/>
        <c:crosses val="autoZero"/>
        <c:crossBetween val="between"/>
        <c:majorUnit val="4"/>
      </c:valAx>
      <c:valAx>
        <c:axId val="56369920"/>
        <c:scaling>
          <c:orientation val="minMax"/>
          <c:max val="25"/>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6371840"/>
        <c:crosses val="max"/>
        <c:crossBetween val="between"/>
        <c:majorUnit val="5"/>
      </c:valAx>
      <c:catAx>
        <c:axId val="56371840"/>
        <c:scaling>
          <c:orientation val="minMax"/>
        </c:scaling>
        <c:delete val="1"/>
        <c:axPos val="b"/>
        <c:majorTickMark val="out"/>
        <c:minorTickMark val="none"/>
        <c:tickLblPos val="nextTo"/>
        <c:crossAx val="56369920"/>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24956610371231"/>
          <c:y val="3.2844722769496792E-2"/>
          <c:w val="0.89575291048249439"/>
          <c:h val="0.81895300513945868"/>
        </c:manualLayout>
      </c:layout>
      <c:barChart>
        <c:barDir val="col"/>
        <c:grouping val="clustered"/>
        <c:varyColors val="0"/>
        <c:ser>
          <c:idx val="0"/>
          <c:order val="0"/>
          <c:tx>
            <c:strRef>
              <c:f>Sheet1!$B$1</c:f>
              <c:strCache>
                <c:ptCount val="1"/>
                <c:pt idx="0">
                  <c:v>2012</c:v>
                </c:pt>
              </c:strCache>
            </c:strRef>
          </c:tx>
          <c:spPr>
            <a:solidFill>
              <a:schemeClr val="accent1"/>
            </a:solidFill>
          </c:spPr>
          <c:invertIfNegative val="0"/>
          <c:dLbls>
            <c:dLbl>
              <c:idx val="1"/>
              <c:layout>
                <c:manualLayout>
                  <c:x val="-1.0489048234622798E-2"/>
                  <c:y val="0"/>
                </c:manualLayout>
              </c:layout>
              <c:showLegendKey val="0"/>
              <c:showVal val="1"/>
              <c:showCatName val="0"/>
              <c:showSerName val="0"/>
              <c:showPercent val="0"/>
              <c:showBubbleSize val="0"/>
            </c:dLbl>
            <c:dLbl>
              <c:idx val="3"/>
              <c:layout>
                <c:manualLayout>
                  <c:x val="-7.716049382716049E-3"/>
                  <c:y val="0"/>
                </c:manualLayout>
              </c:layout>
              <c:showLegendKey val="0"/>
              <c:showVal val="1"/>
              <c:showCatName val="0"/>
              <c:showSerName val="0"/>
              <c:showPercent val="0"/>
              <c:showBubbleSize val="0"/>
            </c:dLbl>
            <c:dLbl>
              <c:idx val="4"/>
              <c:layout>
                <c:manualLayout>
                  <c:x val="-7.716049382716049E-3"/>
                  <c:y val="5.612065321788976E-3"/>
                </c:manualLayout>
              </c:layout>
              <c:showLegendKey val="0"/>
              <c:showVal val="1"/>
              <c:showCatName val="0"/>
              <c:showSerName val="0"/>
              <c:showPercent val="0"/>
              <c:showBubbleSize val="0"/>
            </c:dLbl>
            <c:dLbl>
              <c:idx val="6"/>
              <c:layout>
                <c:manualLayout>
                  <c:x val="-9.2592592592592032E-3"/>
                  <c:y val="8.4180979826834635E-3"/>
                </c:manualLayout>
              </c:layout>
              <c:showLegendKey val="0"/>
              <c:showVal val="1"/>
              <c:showCatName val="0"/>
              <c:showSerName val="0"/>
              <c:showPercent val="0"/>
              <c:showBubbleSize val="0"/>
            </c:dLbl>
            <c:dLbl>
              <c:idx val="7"/>
              <c:layout>
                <c:manualLayout>
                  <c:x val="-4.6295936018479816E-3"/>
                  <c:y val="-2.806032660894488E-3"/>
                </c:manualLayout>
              </c:layout>
              <c:showLegendKey val="0"/>
              <c:showVal val="1"/>
              <c:showCatName val="0"/>
              <c:showSerName val="0"/>
              <c:showPercent val="0"/>
              <c:showBubbleSize val="0"/>
            </c:dLbl>
            <c:dLbl>
              <c:idx val="8"/>
              <c:layout>
                <c:manualLayout>
                  <c:x val="-4.8385633190657024E-3"/>
                  <c:y val="-1.9642228626261315E-2"/>
                </c:manualLayout>
              </c:layout>
              <c:showLegendKey val="0"/>
              <c:showVal val="1"/>
              <c:showCatName val="0"/>
              <c:showSerName val="0"/>
              <c:showPercent val="0"/>
              <c:showBubbleSize val="0"/>
            </c:dLbl>
            <c:dLbl>
              <c:idx val="9"/>
              <c:layout>
                <c:manualLayout>
                  <c:x val="-8.8505740851706309E-3"/>
                  <c:y val="-1.4030163304472543E-2"/>
                </c:manualLayout>
              </c:layout>
              <c:showLegendKey val="0"/>
              <c:showVal val="1"/>
              <c:showCatName val="0"/>
              <c:showSerName val="0"/>
              <c:showPercent val="0"/>
              <c:showBubbleSize val="0"/>
            </c:dLbl>
            <c:dLbl>
              <c:idx val="10"/>
              <c:layout>
                <c:manualLayout>
                  <c:x val="-1.0071135751093183E-2"/>
                  <c:y val="-5.612065321788976E-3"/>
                </c:manualLayout>
              </c:layout>
              <c:showLegendKey val="0"/>
              <c:showVal val="1"/>
              <c:showCatName val="0"/>
              <c:showSerName val="0"/>
              <c:showPercent val="0"/>
              <c:showBubbleSize val="0"/>
            </c:dLbl>
            <c:dLbl>
              <c:idx val="11"/>
              <c:layout>
                <c:manualLayout>
                  <c:x val="-2.8774673574551951E-3"/>
                  <c:y val="-1.0288667567714081E-16"/>
                </c:manualLayout>
              </c:layout>
              <c:showLegendKey val="0"/>
              <c:showVal val="1"/>
              <c:showCatName val="0"/>
              <c:showSerName val="0"/>
              <c:showPercent val="0"/>
              <c:showBubbleSize val="0"/>
            </c:dLbl>
            <c:txPr>
              <a:bodyPr/>
              <a:lstStyle/>
              <a:p>
                <a:pPr>
                  <a:defRPr sz="1000"/>
                </a:pPr>
                <a:endParaRPr lang="en-US"/>
              </a:p>
            </c:txPr>
            <c:showLegendKey val="0"/>
            <c:showVal val="1"/>
            <c:showCatName val="0"/>
            <c:showSerName val="0"/>
            <c:showPercent val="0"/>
            <c:showBubbleSize val="0"/>
            <c:showLeaderLines val="0"/>
          </c:dLbls>
          <c:cat>
            <c:strRef>
              <c:f>Sheet1!$A$2:$A$15</c:f>
              <c:strCache>
                <c:ptCount val="14"/>
                <c:pt idx="0">
                  <c:v>Israel</c:v>
                </c:pt>
                <c:pt idx="1">
                  <c:v>United States</c:v>
                </c:pt>
                <c:pt idx="2">
                  <c:v>United Kingdom</c:v>
                </c:pt>
                <c:pt idx="3">
                  <c:v>South Korea</c:v>
                </c:pt>
                <c:pt idx="4">
                  <c:v>India</c:v>
                </c:pt>
                <c:pt idx="5">
                  <c:v>Brazil</c:v>
                </c:pt>
                <c:pt idx="6">
                  <c:v>SSA*</c:v>
                </c:pt>
                <c:pt idx="7">
                  <c:v>Poland</c:v>
                </c:pt>
                <c:pt idx="8">
                  <c:v>China</c:v>
                </c:pt>
                <c:pt idx="9">
                  <c:v>South Africa</c:v>
                </c:pt>
                <c:pt idx="10">
                  <c:v>Japan</c:v>
                </c:pt>
                <c:pt idx="11">
                  <c:v>Turkey</c:v>
                </c:pt>
                <c:pt idx="12">
                  <c:v>Russia</c:v>
                </c:pt>
                <c:pt idx="13">
                  <c:v>MENA**</c:v>
                </c:pt>
              </c:strCache>
            </c:strRef>
          </c:cat>
          <c:val>
            <c:numRef>
              <c:f>Sheet1!$B$2:$B$15</c:f>
              <c:numCache>
                <c:formatCode>0.00</c:formatCode>
                <c:ptCount val="14"/>
                <c:pt idx="0">
                  <c:v>1.7360571694888922</c:v>
                </c:pt>
                <c:pt idx="1">
                  <c:v>1.0283767551847698</c:v>
                </c:pt>
                <c:pt idx="2">
                  <c:v>1.0351299025100287</c:v>
                </c:pt>
                <c:pt idx="3">
                  <c:v>0.23607828966938632</c:v>
                </c:pt>
                <c:pt idx="4">
                  <c:v>0.18799281351751651</c:v>
                </c:pt>
                <c:pt idx="5">
                  <c:v>0.20365364898872212</c:v>
                </c:pt>
                <c:pt idx="6">
                  <c:v>8.8480930721585443E-2</c:v>
                </c:pt>
                <c:pt idx="7">
                  <c:v>5.8374762405361422E-2</c:v>
                </c:pt>
                <c:pt idx="8">
                  <c:v>8.6866320750547427E-2</c:v>
                </c:pt>
                <c:pt idx="9">
                  <c:v>4.2975512195854972E-2</c:v>
                </c:pt>
                <c:pt idx="10">
                  <c:v>8.7244384439695594E-2</c:v>
                </c:pt>
                <c:pt idx="11">
                  <c:v>4.3765119580260782E-2</c:v>
                </c:pt>
                <c:pt idx="12">
                  <c:v>6.3621624257998138E-2</c:v>
                </c:pt>
                <c:pt idx="13">
                  <c:v>4.6209084963719969E-2</c:v>
                </c:pt>
              </c:numCache>
            </c:numRef>
          </c:val>
        </c:ser>
        <c:ser>
          <c:idx val="1"/>
          <c:order val="1"/>
          <c:tx>
            <c:strRef>
              <c:f>Sheet1!$C$1</c:f>
              <c:strCache>
                <c:ptCount val="1"/>
                <c:pt idx="0">
                  <c:v>2013</c:v>
                </c:pt>
              </c:strCache>
            </c:strRef>
          </c:tx>
          <c:spPr>
            <a:solidFill>
              <a:schemeClr val="bg2"/>
            </a:solidFill>
          </c:spPr>
          <c:invertIfNegative val="0"/>
          <c:dLbls>
            <c:dLbl>
              <c:idx val="0"/>
              <c:layout>
                <c:manualLayout>
                  <c:x val="7.716049382716049E-3"/>
                  <c:y val="-2.5721668919285203E-17"/>
                </c:manualLayout>
              </c:layout>
              <c:showLegendKey val="0"/>
              <c:showVal val="1"/>
              <c:showCatName val="0"/>
              <c:showSerName val="0"/>
              <c:showPercent val="0"/>
              <c:showBubbleSize val="0"/>
            </c:dLbl>
            <c:dLbl>
              <c:idx val="2"/>
              <c:layout>
                <c:manualLayout>
                  <c:x val="6.1728395061728392E-3"/>
                  <c:y val="5.612065321788976E-3"/>
                </c:manualLayout>
              </c:layout>
              <c:showLegendKey val="0"/>
              <c:showVal val="1"/>
              <c:showCatName val="0"/>
              <c:showSerName val="0"/>
              <c:showPercent val="0"/>
              <c:showBubbleSize val="0"/>
            </c:dLbl>
            <c:dLbl>
              <c:idx val="3"/>
              <c:layout>
                <c:manualLayout>
                  <c:x val="5.7549347149103902E-3"/>
                  <c:y val="-2.806032660894488E-3"/>
                </c:manualLayout>
              </c:layout>
              <c:showLegendKey val="0"/>
              <c:showVal val="1"/>
              <c:showCatName val="0"/>
              <c:showSerName val="0"/>
              <c:showPercent val="0"/>
              <c:showBubbleSize val="0"/>
            </c:dLbl>
            <c:dLbl>
              <c:idx val="4"/>
              <c:layout>
                <c:manualLayout>
                  <c:x val="1.2948603108548324E-2"/>
                  <c:y val="-5.612065321788976E-3"/>
                </c:manualLayout>
              </c:layout>
              <c:showLegendKey val="0"/>
              <c:showVal val="1"/>
              <c:showCatName val="0"/>
              <c:showSerName val="0"/>
              <c:showPercent val="0"/>
              <c:showBubbleSize val="0"/>
            </c:dLbl>
            <c:dLbl>
              <c:idx val="5"/>
              <c:layout>
                <c:manualLayout>
                  <c:x val="4.6296296296296866E-3"/>
                  <c:y val="2.806032660894488E-3"/>
                </c:manualLayout>
              </c:layout>
              <c:showLegendKey val="0"/>
              <c:showVal val="1"/>
              <c:showCatName val="0"/>
              <c:showSerName val="0"/>
              <c:showPercent val="0"/>
              <c:showBubbleSize val="0"/>
            </c:dLbl>
            <c:dLbl>
              <c:idx val="6"/>
              <c:layout>
                <c:manualLayout>
                  <c:x val="7.7160493827159926E-3"/>
                  <c:y val="0"/>
                </c:manualLayout>
              </c:layout>
              <c:showLegendKey val="0"/>
              <c:showVal val="1"/>
              <c:showCatName val="0"/>
              <c:showSerName val="0"/>
              <c:showPercent val="0"/>
              <c:showBubbleSize val="0"/>
            </c:dLbl>
            <c:dLbl>
              <c:idx val="7"/>
              <c:layout>
                <c:manualLayout>
                  <c:x val="6.1728395061728392E-3"/>
                  <c:y val="2.806032660894488E-3"/>
                </c:manualLayout>
              </c:layout>
              <c:showLegendKey val="0"/>
              <c:showVal val="1"/>
              <c:showCatName val="0"/>
              <c:showSerName val="0"/>
              <c:showPercent val="0"/>
              <c:showBubbleSize val="0"/>
            </c:dLbl>
            <c:dLbl>
              <c:idx val="10"/>
              <c:layout>
                <c:manualLayout>
                  <c:x val="2.9501913617235435E-3"/>
                  <c:y val="-2.806032660894488E-3"/>
                </c:manualLayout>
              </c:layout>
              <c:showLegendKey val="0"/>
              <c:showVal val="1"/>
              <c:showCatName val="0"/>
              <c:showSerName val="0"/>
              <c:showPercent val="0"/>
              <c:showBubbleSize val="0"/>
            </c:dLbl>
            <c:dLbl>
              <c:idx val="11"/>
              <c:layout>
                <c:manualLayout>
                  <c:x val="8.7414966024927255E-3"/>
                  <c:y val="1.0288667567714081E-16"/>
                </c:manualLayout>
              </c:layout>
              <c:showLegendKey val="0"/>
              <c:showVal val="1"/>
              <c:showCatName val="0"/>
              <c:showSerName val="0"/>
              <c:showPercent val="0"/>
              <c:showBubbleSize val="0"/>
            </c:dLbl>
            <c:dLbl>
              <c:idx val="12"/>
              <c:layout>
                <c:manualLayout>
                  <c:x val="2.9501913617235435E-3"/>
                  <c:y val="2.806032660894488E-3"/>
                </c:manualLayout>
              </c:layout>
              <c:showLegendKey val="0"/>
              <c:showVal val="1"/>
              <c:showCatName val="0"/>
              <c:showSerName val="0"/>
              <c:showPercent val="0"/>
              <c:showBubbleSize val="0"/>
            </c:dLbl>
            <c:dLbl>
              <c:idx val="13"/>
              <c:layout>
                <c:manualLayout>
                  <c:x val="7.3754784043088594E-3"/>
                  <c:y val="0"/>
                </c:manualLayout>
              </c:layout>
              <c:showLegendKey val="0"/>
              <c:showVal val="1"/>
              <c:showCatName val="0"/>
              <c:showSerName val="0"/>
              <c:showPercent val="0"/>
              <c:showBubbleSize val="0"/>
            </c:dLbl>
            <c:txPr>
              <a:bodyPr/>
              <a:lstStyle/>
              <a:p>
                <a:pPr>
                  <a:defRPr sz="1000">
                    <a:solidFill>
                      <a:schemeClr val="tx1"/>
                    </a:solidFill>
                  </a:defRPr>
                </a:pPr>
                <a:endParaRPr lang="en-US"/>
              </a:p>
            </c:txPr>
            <c:showLegendKey val="0"/>
            <c:showVal val="1"/>
            <c:showCatName val="0"/>
            <c:showSerName val="0"/>
            <c:showPercent val="0"/>
            <c:showBubbleSize val="0"/>
            <c:showLeaderLines val="0"/>
          </c:dLbls>
          <c:cat>
            <c:strRef>
              <c:f>Sheet1!$A$2:$A$15</c:f>
              <c:strCache>
                <c:ptCount val="14"/>
                <c:pt idx="0">
                  <c:v>Israel</c:v>
                </c:pt>
                <c:pt idx="1">
                  <c:v>United States</c:v>
                </c:pt>
                <c:pt idx="2">
                  <c:v>United Kingdom</c:v>
                </c:pt>
                <c:pt idx="3">
                  <c:v>South Korea</c:v>
                </c:pt>
                <c:pt idx="4">
                  <c:v>India</c:v>
                </c:pt>
                <c:pt idx="5">
                  <c:v>Brazil</c:v>
                </c:pt>
                <c:pt idx="6">
                  <c:v>SSA*</c:v>
                </c:pt>
                <c:pt idx="7">
                  <c:v>Poland</c:v>
                </c:pt>
                <c:pt idx="8">
                  <c:v>China</c:v>
                </c:pt>
                <c:pt idx="9">
                  <c:v>South Africa</c:v>
                </c:pt>
                <c:pt idx="10">
                  <c:v>Japan</c:v>
                </c:pt>
                <c:pt idx="11">
                  <c:v>Turkey</c:v>
                </c:pt>
                <c:pt idx="12">
                  <c:v>Russia</c:v>
                </c:pt>
                <c:pt idx="13">
                  <c:v>MENA**</c:v>
                </c:pt>
              </c:strCache>
            </c:strRef>
          </c:cat>
          <c:val>
            <c:numRef>
              <c:f>Sheet1!$C$2:$C$15</c:f>
              <c:numCache>
                <c:formatCode>0.00</c:formatCode>
                <c:ptCount val="14"/>
                <c:pt idx="0">
                  <c:v>1.6242754008440365</c:v>
                </c:pt>
                <c:pt idx="1">
                  <c:v>1.0239427083449917</c:v>
                </c:pt>
                <c:pt idx="2">
                  <c:v>0.88596338315779488</c:v>
                </c:pt>
                <c:pt idx="3">
                  <c:v>0.27609679418725253</c:v>
                </c:pt>
                <c:pt idx="4">
                  <c:v>0.19858816781509325</c:v>
                </c:pt>
                <c:pt idx="5">
                  <c:v>0.12709971194321296</c:v>
                </c:pt>
                <c:pt idx="6">
                  <c:v>0.12235794503890551</c:v>
                </c:pt>
                <c:pt idx="7">
                  <c:v>0.11413822706744893</c:v>
                </c:pt>
                <c:pt idx="8">
                  <c:v>7.3575686452156605E-2</c:v>
                </c:pt>
                <c:pt idx="9">
                  <c:v>6.129181299027156E-2</c:v>
                </c:pt>
                <c:pt idx="10">
                  <c:v>4.1939581838403593E-2</c:v>
                </c:pt>
                <c:pt idx="11">
                  <c:v>2.5988214182473064E-2</c:v>
                </c:pt>
                <c:pt idx="12">
                  <c:v>1.3951829087401212E-2</c:v>
                </c:pt>
                <c:pt idx="13">
                  <c:v>6.237875388158844E-3</c:v>
                </c:pt>
              </c:numCache>
            </c:numRef>
          </c:val>
        </c:ser>
        <c:dLbls>
          <c:showLegendKey val="0"/>
          <c:showVal val="0"/>
          <c:showCatName val="0"/>
          <c:showSerName val="0"/>
          <c:showPercent val="0"/>
          <c:showBubbleSize val="0"/>
        </c:dLbls>
        <c:gapWidth val="150"/>
        <c:axId val="42637184"/>
        <c:axId val="42754432"/>
      </c:barChart>
      <c:catAx>
        <c:axId val="42637184"/>
        <c:scaling>
          <c:orientation val="minMax"/>
        </c:scaling>
        <c:delete val="0"/>
        <c:axPos val="b"/>
        <c:majorTickMark val="out"/>
        <c:minorTickMark val="none"/>
        <c:tickLblPos val="nextTo"/>
        <c:txPr>
          <a:bodyPr/>
          <a:lstStyle/>
          <a:p>
            <a:pPr>
              <a:defRPr sz="1050"/>
            </a:pPr>
            <a:endParaRPr lang="en-US"/>
          </a:p>
        </c:txPr>
        <c:crossAx val="42754432"/>
        <c:crosses val="autoZero"/>
        <c:auto val="1"/>
        <c:lblAlgn val="ctr"/>
        <c:lblOffset val="100"/>
        <c:noMultiLvlLbl val="0"/>
      </c:catAx>
      <c:valAx>
        <c:axId val="42754432"/>
        <c:scaling>
          <c:orientation val="minMax"/>
        </c:scaling>
        <c:delete val="0"/>
        <c:axPos val="l"/>
        <c:title>
          <c:tx>
            <c:rich>
              <a:bodyPr rot="-5400000" vert="horz"/>
              <a:lstStyle/>
              <a:p>
                <a:pPr>
                  <a:defRPr sz="1400"/>
                </a:pPr>
                <a:r>
                  <a:rPr lang="en-US" sz="1400" dirty="0" smtClean="0"/>
                  <a:t>PE Investment/GDP</a:t>
                </a:r>
                <a:r>
                  <a:rPr lang="en-US" sz="1400" baseline="0" dirty="0" smtClean="0"/>
                  <a:t> (%)</a:t>
                </a:r>
                <a:endParaRPr lang="en-US" sz="1400" dirty="0"/>
              </a:p>
            </c:rich>
          </c:tx>
          <c:layout>
            <c:manualLayout>
              <c:xMode val="edge"/>
              <c:yMode val="edge"/>
              <c:x val="4.6296296296296294E-3"/>
              <c:y val="0.12263379086395536"/>
            </c:manualLayout>
          </c:layout>
          <c:overlay val="0"/>
        </c:title>
        <c:numFmt formatCode="0.00" sourceLinked="1"/>
        <c:majorTickMark val="out"/>
        <c:minorTickMark val="none"/>
        <c:tickLblPos val="nextTo"/>
        <c:txPr>
          <a:bodyPr/>
          <a:lstStyle/>
          <a:p>
            <a:pPr>
              <a:defRPr sz="1200"/>
            </a:pPr>
            <a:endParaRPr lang="en-US"/>
          </a:p>
        </c:txPr>
        <c:crossAx val="42637184"/>
        <c:crosses val="autoZero"/>
        <c:crossBetween val="between"/>
      </c:valAx>
    </c:plotArea>
    <c:legend>
      <c:legendPos val="l"/>
      <c:layout>
        <c:manualLayout>
          <c:xMode val="edge"/>
          <c:yMode val="edge"/>
          <c:x val="0.51606426108371073"/>
          <c:y val="0.44132883985132004"/>
          <c:w val="7.5548825608961895E-2"/>
          <c:h val="0.12056749027775968"/>
        </c:manualLayout>
      </c:layout>
      <c:overlay val="1"/>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Technology</c:v>
                </c:pt>
                <c:pt idx="1">
                  <c:v>Services</c:v>
                </c:pt>
                <c:pt idx="2">
                  <c:v>Industrials &amp; Manufacturing</c:v>
                </c:pt>
                <c:pt idx="3">
                  <c:v>Media &amp; Telecom</c:v>
                </c:pt>
                <c:pt idx="4">
                  <c:v>Consumer</c:v>
                </c:pt>
                <c:pt idx="5">
                  <c:v>Other</c:v>
                </c:pt>
              </c:strCache>
            </c:strRef>
          </c:cat>
          <c:val>
            <c:numRef>
              <c:f>Sheet1!$B$2:$B$7</c:f>
              <c:numCache>
                <c:formatCode>General</c:formatCode>
                <c:ptCount val="6"/>
                <c:pt idx="0">
                  <c:v>10</c:v>
                </c:pt>
                <c:pt idx="1">
                  <c:v>5</c:v>
                </c:pt>
                <c:pt idx="2">
                  <c:v>4</c:v>
                </c:pt>
                <c:pt idx="3">
                  <c:v>3</c:v>
                </c:pt>
                <c:pt idx="4">
                  <c:v>3</c:v>
                </c:pt>
                <c:pt idx="5">
                  <c:v>8</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2"/>
              <c:layout>
                <c:manualLayout>
                  <c:x val="1.6113516296601368E-3"/>
                  <c:y val="9.3192622114061041E-2"/>
                </c:manualLayout>
              </c:layout>
              <c:showLegendKey val="0"/>
              <c:showVal val="1"/>
              <c:showCatName val="0"/>
              <c:showSerName val="0"/>
              <c:showPercent val="0"/>
              <c:showBubbleSize val="0"/>
            </c:dLbl>
            <c:dLbl>
              <c:idx val="9"/>
              <c:numFmt formatCode="#,##0.00" sourceLinked="0"/>
              <c:spPr/>
              <c:txPr>
                <a:bodyPr/>
                <a:lstStyle/>
                <a:p>
                  <a:pPr>
                    <a:defRPr/>
                  </a:pPr>
                  <a:endParaRPr lang="en-US"/>
                </a:p>
              </c:txPr>
              <c:showLegendKey val="0"/>
              <c:showVal val="1"/>
              <c:showCatName val="0"/>
              <c:showSerName val="0"/>
              <c:showPercent val="0"/>
              <c:showBubbleSize val="0"/>
            </c:dLbl>
            <c:dLbl>
              <c:idx val="12"/>
              <c:numFmt formatCode="#,##0.00" sourceLinked="0"/>
              <c:spPr/>
              <c:txPr>
                <a:bodyPr/>
                <a:lstStyle/>
                <a:p>
                  <a:pPr>
                    <a:defRPr/>
                  </a:pPr>
                  <a:endParaRPr lang="en-US"/>
                </a:p>
              </c:txPr>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0.30549999999999999</c:v>
                </c:pt>
                <c:pt idx="1">
                  <c:v>9.5599999999999991E-2</c:v>
                </c:pt>
                <c:pt idx="2">
                  <c:v>0.98460000000000003</c:v>
                </c:pt>
                <c:pt idx="3">
                  <c:v>0.21280000000000002</c:v>
                </c:pt>
                <c:pt idx="4">
                  <c:v>0.40029999999999999</c:v>
                </c:pt>
                <c:pt idx="5">
                  <c:v>0.59160000000000001</c:v>
                </c:pt>
                <c:pt idx="6">
                  <c:v>6.3800000000000009E-2</c:v>
                </c:pt>
                <c:pt idx="7">
                  <c:v>0.23929999999999998</c:v>
                </c:pt>
                <c:pt idx="8">
                  <c:v>0.1052</c:v>
                </c:pt>
                <c:pt idx="9">
                  <c:v>6.4999999999999997E-3</c:v>
                </c:pt>
                <c:pt idx="10">
                  <c:v>5.6000000000000001E-2</c:v>
                </c:pt>
                <c:pt idx="11">
                  <c:v>0.12777616148000001</c:v>
                </c:pt>
                <c:pt idx="12" formatCode="#,##0.00">
                  <c:v>1.9560392855999999E-2</c:v>
                </c:pt>
              </c:numCache>
            </c:numRef>
          </c:val>
        </c:ser>
        <c:dLbls>
          <c:showLegendKey val="0"/>
          <c:showVal val="0"/>
          <c:showCatName val="0"/>
          <c:showSerName val="0"/>
          <c:showPercent val="0"/>
          <c:showBubbleSize val="0"/>
        </c:dLbls>
        <c:gapWidth val="150"/>
        <c:axId val="56862592"/>
        <c:axId val="56864128"/>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6</c:v>
                </c:pt>
                <c:pt idx="1">
                  <c:v>11</c:v>
                </c:pt>
                <c:pt idx="2">
                  <c:v>8</c:v>
                </c:pt>
                <c:pt idx="3">
                  <c:v>8</c:v>
                </c:pt>
                <c:pt idx="4">
                  <c:v>7</c:v>
                </c:pt>
                <c:pt idx="5">
                  <c:v>18</c:v>
                </c:pt>
                <c:pt idx="6">
                  <c:v>9</c:v>
                </c:pt>
                <c:pt idx="7">
                  <c:v>17</c:v>
                </c:pt>
                <c:pt idx="8">
                  <c:v>9</c:v>
                </c:pt>
                <c:pt idx="9">
                  <c:v>6</c:v>
                </c:pt>
                <c:pt idx="10">
                  <c:v>6</c:v>
                </c:pt>
                <c:pt idx="11">
                  <c:v>12</c:v>
                </c:pt>
                <c:pt idx="12">
                  <c:v>10</c:v>
                </c:pt>
              </c:numCache>
            </c:numRef>
          </c:val>
          <c:smooth val="0"/>
        </c:ser>
        <c:dLbls>
          <c:showLegendKey val="0"/>
          <c:showVal val="0"/>
          <c:showCatName val="0"/>
          <c:showSerName val="0"/>
          <c:showPercent val="0"/>
          <c:showBubbleSize val="0"/>
        </c:dLbls>
        <c:marker val="1"/>
        <c:smooth val="0"/>
        <c:axId val="56892800"/>
        <c:axId val="56890880"/>
      </c:lineChart>
      <c:catAx>
        <c:axId val="56862592"/>
        <c:scaling>
          <c:orientation val="minMax"/>
        </c:scaling>
        <c:delete val="0"/>
        <c:axPos val="b"/>
        <c:majorTickMark val="out"/>
        <c:minorTickMark val="none"/>
        <c:tickLblPos val="nextTo"/>
        <c:crossAx val="56864128"/>
        <c:crosses val="autoZero"/>
        <c:auto val="1"/>
        <c:lblAlgn val="ctr"/>
        <c:lblOffset val="100"/>
        <c:noMultiLvlLbl val="0"/>
      </c:catAx>
      <c:valAx>
        <c:axId val="56864128"/>
        <c:scaling>
          <c:orientation val="minMax"/>
          <c:max val="3"/>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6862592"/>
        <c:crosses val="autoZero"/>
        <c:crossBetween val="between"/>
        <c:majorUnit val="1"/>
      </c:valAx>
      <c:valAx>
        <c:axId val="56890880"/>
        <c:scaling>
          <c:orientation val="minMax"/>
          <c:max val="2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6892800"/>
        <c:crosses val="max"/>
        <c:crossBetween val="between"/>
        <c:majorUnit val="5"/>
        <c:minorUnit val="5"/>
      </c:valAx>
      <c:catAx>
        <c:axId val="56892800"/>
        <c:scaling>
          <c:orientation val="minMax"/>
        </c:scaling>
        <c:delete val="1"/>
        <c:axPos val="b"/>
        <c:majorTickMark val="out"/>
        <c:minorTickMark val="none"/>
        <c:tickLblPos val="nextTo"/>
        <c:crossAx val="56890880"/>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2.7695104377832751E-3"/>
                  <c:y val="2.8251788283807398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7.4999999999999997E-2</c:v>
                </c:pt>
                <c:pt idx="1">
                  <c:v>9.7000000000000003E-2</c:v>
                </c:pt>
                <c:pt idx="2">
                  <c:v>0.67800000000000005</c:v>
                </c:pt>
                <c:pt idx="3">
                  <c:v>0.60127945201759991</c:v>
                </c:pt>
                <c:pt idx="4">
                  <c:v>0.25</c:v>
                </c:pt>
              </c:numCache>
            </c:numRef>
          </c:val>
        </c:ser>
        <c:dLbls>
          <c:showLegendKey val="0"/>
          <c:showVal val="0"/>
          <c:showCatName val="0"/>
          <c:showSerName val="0"/>
          <c:showPercent val="0"/>
          <c:showBubbleSize val="0"/>
        </c:dLbls>
        <c:gapWidth val="150"/>
        <c:axId val="56940800"/>
        <c:axId val="56963072"/>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2"/>
              <c:layout>
                <c:manualLayout>
                  <c:x val="-6.6018368614424838E-2"/>
                  <c:y val="-8.9583814553124627E-3"/>
                </c:manualLayout>
              </c:layout>
              <c:dLblPos val="r"/>
              <c:showLegendKey val="0"/>
              <c:showVal val="1"/>
              <c:showCatName val="0"/>
              <c:showSerName val="0"/>
              <c:showPercent val="0"/>
              <c:showBubbleSize val="0"/>
            </c:dLbl>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1</c:v>
                </c:pt>
                <c:pt idx="1">
                  <c:v>3</c:v>
                </c:pt>
                <c:pt idx="2">
                  <c:v>4</c:v>
                </c:pt>
                <c:pt idx="3">
                  <c:v>3</c:v>
                </c:pt>
                <c:pt idx="4">
                  <c:v>1</c:v>
                </c:pt>
              </c:numCache>
            </c:numRef>
          </c:val>
          <c:smooth val="0"/>
        </c:ser>
        <c:dLbls>
          <c:showLegendKey val="0"/>
          <c:showVal val="0"/>
          <c:showCatName val="0"/>
          <c:showSerName val="0"/>
          <c:showPercent val="0"/>
          <c:showBubbleSize val="0"/>
        </c:dLbls>
        <c:marker val="1"/>
        <c:smooth val="0"/>
        <c:axId val="56971264"/>
        <c:axId val="56964992"/>
      </c:lineChart>
      <c:catAx>
        <c:axId val="56940800"/>
        <c:scaling>
          <c:orientation val="minMax"/>
        </c:scaling>
        <c:delete val="0"/>
        <c:axPos val="b"/>
        <c:numFmt formatCode="General" sourceLinked="1"/>
        <c:majorTickMark val="out"/>
        <c:minorTickMark val="none"/>
        <c:tickLblPos val="nextTo"/>
        <c:crossAx val="56963072"/>
        <c:crosses val="autoZero"/>
        <c:auto val="1"/>
        <c:lblAlgn val="ctr"/>
        <c:lblOffset val="100"/>
        <c:noMultiLvlLbl val="0"/>
      </c:catAx>
      <c:valAx>
        <c:axId val="56963072"/>
        <c:scaling>
          <c:orientation val="minMax"/>
          <c:max val="2"/>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6940800"/>
        <c:crosses val="autoZero"/>
        <c:crossBetween val="between"/>
        <c:majorUnit val="1"/>
      </c:valAx>
      <c:valAx>
        <c:axId val="56964992"/>
        <c:scaling>
          <c:orientation val="minMax"/>
          <c:max val="4"/>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6971264"/>
        <c:crosses val="max"/>
        <c:crossBetween val="between"/>
        <c:majorUnit val="2"/>
      </c:valAx>
      <c:catAx>
        <c:axId val="56971264"/>
        <c:scaling>
          <c:orientation val="minMax"/>
        </c:scaling>
        <c:delete val="1"/>
        <c:axPos val="b"/>
        <c:majorTickMark val="out"/>
        <c:minorTickMark val="none"/>
        <c:tickLblPos val="nextTo"/>
        <c:crossAx val="56964992"/>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Healthcare &amp; Life Sciences</c:v>
                </c:pt>
                <c:pt idx="1">
                  <c:v>Technology</c:v>
                </c:pt>
                <c:pt idx="2">
                  <c:v>Services</c:v>
                </c:pt>
                <c:pt idx="3">
                  <c:v>Banking &amp; Financial Services</c:v>
                </c:pt>
                <c:pt idx="4">
                  <c:v>Consumer</c:v>
                </c:pt>
                <c:pt idx="5">
                  <c:v>Other</c:v>
                </c:pt>
              </c:strCache>
            </c:strRef>
          </c:cat>
          <c:val>
            <c:numRef>
              <c:f>Sheet1!$B$2:$B$7</c:f>
              <c:numCache>
                <c:formatCode>General</c:formatCode>
                <c:ptCount val="6"/>
                <c:pt idx="0">
                  <c:v>2</c:v>
                </c:pt>
                <c:pt idx="1">
                  <c:v>2</c:v>
                </c:pt>
                <c:pt idx="2">
                  <c:v>2</c:v>
                </c:pt>
                <c:pt idx="3">
                  <c:v>2</c:v>
                </c:pt>
                <c:pt idx="4">
                  <c:v>1</c:v>
                </c:pt>
                <c:pt idx="5">
                  <c:v>1</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0.55980000000000008</c:v>
                </c:pt>
                <c:pt idx="1">
                  <c:v>1.2600500000000001</c:v>
                </c:pt>
                <c:pt idx="2">
                  <c:v>0.81984999999999997</c:v>
                </c:pt>
                <c:pt idx="3">
                  <c:v>1.26531394646175</c:v>
                </c:pt>
                <c:pt idx="4">
                  <c:v>0.95805000000000007</c:v>
                </c:pt>
                <c:pt idx="5">
                  <c:v>0.94000000000000017</c:v>
                </c:pt>
                <c:pt idx="6">
                  <c:v>2.5384500000000001</c:v>
                </c:pt>
                <c:pt idx="7">
                  <c:v>1.0492000000000004</c:v>
                </c:pt>
                <c:pt idx="8">
                  <c:v>0.62845682888428012</c:v>
                </c:pt>
                <c:pt idx="9">
                  <c:v>0.89508011162439982</c:v>
                </c:pt>
                <c:pt idx="10">
                  <c:v>1.9719564327800001</c:v>
                </c:pt>
                <c:pt idx="11">
                  <c:v>1.7506173481240004</c:v>
                </c:pt>
                <c:pt idx="12">
                  <c:v>0.61507733675449994</c:v>
                </c:pt>
              </c:numCache>
            </c:numRef>
          </c:val>
        </c:ser>
        <c:dLbls>
          <c:showLegendKey val="0"/>
          <c:showVal val="0"/>
          <c:showCatName val="0"/>
          <c:showSerName val="0"/>
          <c:showPercent val="0"/>
          <c:showBubbleSize val="0"/>
        </c:dLbls>
        <c:gapWidth val="150"/>
        <c:axId val="57088256"/>
        <c:axId val="57090048"/>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
              <c:idx val="6"/>
              <c:layout>
                <c:manualLayout>
                  <c:x val="-2.1229621159812841E-2"/>
                  <c:y val="-5.9766729241116812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36</c:v>
                </c:pt>
                <c:pt idx="1">
                  <c:v>24</c:v>
                </c:pt>
                <c:pt idx="2">
                  <c:v>30</c:v>
                </c:pt>
                <c:pt idx="3">
                  <c:v>42</c:v>
                </c:pt>
                <c:pt idx="4">
                  <c:v>33</c:v>
                </c:pt>
                <c:pt idx="5">
                  <c:v>34</c:v>
                </c:pt>
                <c:pt idx="6">
                  <c:v>45</c:v>
                </c:pt>
                <c:pt idx="7">
                  <c:v>32</c:v>
                </c:pt>
                <c:pt idx="8">
                  <c:v>29</c:v>
                </c:pt>
                <c:pt idx="9">
                  <c:v>28</c:v>
                </c:pt>
                <c:pt idx="10">
                  <c:v>29</c:v>
                </c:pt>
                <c:pt idx="11">
                  <c:v>26</c:v>
                </c:pt>
                <c:pt idx="12">
                  <c:v>18</c:v>
                </c:pt>
              </c:numCache>
            </c:numRef>
          </c:val>
          <c:smooth val="0"/>
        </c:ser>
        <c:dLbls>
          <c:showLegendKey val="0"/>
          <c:showVal val="0"/>
          <c:showCatName val="0"/>
          <c:showSerName val="0"/>
          <c:showPercent val="0"/>
          <c:showBubbleSize val="0"/>
        </c:dLbls>
        <c:marker val="1"/>
        <c:smooth val="0"/>
        <c:axId val="57102336"/>
        <c:axId val="57091968"/>
      </c:lineChart>
      <c:catAx>
        <c:axId val="57088256"/>
        <c:scaling>
          <c:orientation val="minMax"/>
        </c:scaling>
        <c:delete val="0"/>
        <c:axPos val="b"/>
        <c:majorTickMark val="out"/>
        <c:minorTickMark val="none"/>
        <c:tickLblPos val="nextTo"/>
        <c:crossAx val="57090048"/>
        <c:crosses val="autoZero"/>
        <c:auto val="1"/>
        <c:lblAlgn val="ctr"/>
        <c:lblOffset val="100"/>
        <c:noMultiLvlLbl val="0"/>
      </c:catAx>
      <c:valAx>
        <c:axId val="57090048"/>
        <c:scaling>
          <c:orientation val="minMax"/>
          <c:max val="6"/>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088256"/>
        <c:crosses val="autoZero"/>
        <c:crossBetween val="between"/>
        <c:majorUnit val="2"/>
      </c:valAx>
      <c:valAx>
        <c:axId val="57091968"/>
        <c:scaling>
          <c:orientation val="minMax"/>
          <c:max val="5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7102336"/>
        <c:crosses val="max"/>
        <c:crossBetween val="between"/>
        <c:majorUnit val="10"/>
        <c:minorUnit val="10"/>
      </c:valAx>
      <c:catAx>
        <c:axId val="57102336"/>
        <c:scaling>
          <c:orientation val="minMax"/>
        </c:scaling>
        <c:delete val="1"/>
        <c:axPos val="b"/>
        <c:majorTickMark val="out"/>
        <c:minorTickMark val="none"/>
        <c:tickLblPos val="nextTo"/>
        <c:crossAx val="5709196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0"/>
                  <c:y val="2.8251417520565224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6.5336522281581999</c:v>
                </c:pt>
                <c:pt idx="1">
                  <c:v>8.8896601836279991</c:v>
                </c:pt>
                <c:pt idx="2">
                  <c:v>5.1668202177200584</c:v>
                </c:pt>
                <c:pt idx="3">
                  <c:v>3.4855829375521998</c:v>
                </c:pt>
                <c:pt idx="4">
                  <c:v>0.4146299211867</c:v>
                </c:pt>
              </c:numCache>
            </c:numRef>
          </c:val>
        </c:ser>
        <c:dLbls>
          <c:showLegendKey val="0"/>
          <c:showVal val="0"/>
          <c:showCatName val="0"/>
          <c:showSerName val="0"/>
          <c:showPercent val="0"/>
          <c:showBubbleSize val="0"/>
        </c:dLbls>
        <c:gapWidth val="150"/>
        <c:axId val="57887360"/>
        <c:axId val="57909632"/>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2"/>
              <c:layout>
                <c:manualLayout>
                  <c:x val="-4.4796940366988482E-2"/>
                  <c:y val="-5.1336620025886688E-2"/>
                </c:manualLayout>
              </c:layout>
              <c:dLblPos val="r"/>
              <c:showLegendKey val="0"/>
              <c:showVal val="1"/>
              <c:showCatName val="0"/>
              <c:showSerName val="0"/>
              <c:showPercent val="0"/>
              <c:showBubbleSize val="0"/>
            </c:dLbl>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25</c:v>
                </c:pt>
                <c:pt idx="1">
                  <c:v>27</c:v>
                </c:pt>
                <c:pt idx="2">
                  <c:v>38</c:v>
                </c:pt>
                <c:pt idx="3">
                  <c:v>27</c:v>
                </c:pt>
                <c:pt idx="4">
                  <c:v>6</c:v>
                </c:pt>
              </c:numCache>
            </c:numRef>
          </c:val>
          <c:smooth val="0"/>
        </c:ser>
        <c:dLbls>
          <c:showLegendKey val="0"/>
          <c:showVal val="0"/>
          <c:showCatName val="0"/>
          <c:showSerName val="0"/>
          <c:showPercent val="0"/>
          <c:showBubbleSize val="0"/>
        </c:dLbls>
        <c:marker val="1"/>
        <c:smooth val="0"/>
        <c:axId val="57917824"/>
        <c:axId val="57911552"/>
      </c:lineChart>
      <c:catAx>
        <c:axId val="57887360"/>
        <c:scaling>
          <c:orientation val="minMax"/>
        </c:scaling>
        <c:delete val="0"/>
        <c:axPos val="b"/>
        <c:numFmt formatCode="General" sourceLinked="1"/>
        <c:majorTickMark val="out"/>
        <c:minorTickMark val="none"/>
        <c:tickLblPos val="nextTo"/>
        <c:crossAx val="57909632"/>
        <c:crosses val="autoZero"/>
        <c:auto val="1"/>
        <c:lblAlgn val="ctr"/>
        <c:lblOffset val="100"/>
        <c:noMultiLvlLbl val="0"/>
      </c:catAx>
      <c:valAx>
        <c:axId val="57909632"/>
        <c:scaling>
          <c:orientation val="minMax"/>
          <c:max val="20"/>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887360"/>
        <c:crosses val="autoZero"/>
        <c:crossBetween val="between"/>
        <c:majorUnit val="5"/>
      </c:valAx>
      <c:valAx>
        <c:axId val="57911552"/>
        <c:scaling>
          <c:orientation val="minMax"/>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7917824"/>
        <c:crosses val="max"/>
        <c:crossBetween val="between"/>
        <c:majorUnit val="20"/>
      </c:valAx>
      <c:catAx>
        <c:axId val="57917824"/>
        <c:scaling>
          <c:orientation val="minMax"/>
        </c:scaling>
        <c:delete val="1"/>
        <c:axPos val="b"/>
        <c:majorTickMark val="out"/>
        <c:minorTickMark val="none"/>
        <c:tickLblPos val="nextTo"/>
        <c:crossAx val="57911552"/>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Consumer</c:v>
                </c:pt>
                <c:pt idx="1">
                  <c:v>Technology</c:v>
                </c:pt>
                <c:pt idx="2">
                  <c:v>Infrastructure</c:v>
                </c:pt>
                <c:pt idx="3">
                  <c:v>Services</c:v>
                </c:pt>
                <c:pt idx="4">
                  <c:v>Energy &amp; Natural Resources</c:v>
                </c:pt>
                <c:pt idx="5">
                  <c:v>Other</c:v>
                </c:pt>
              </c:strCache>
            </c:strRef>
          </c:cat>
          <c:val>
            <c:numRef>
              <c:f>Sheet1!$B$2:$B$7</c:f>
              <c:numCache>
                <c:formatCode>General</c:formatCode>
                <c:ptCount val="6"/>
                <c:pt idx="0">
                  <c:v>5</c:v>
                </c:pt>
                <c:pt idx="1">
                  <c:v>3</c:v>
                </c:pt>
                <c:pt idx="2">
                  <c:v>2</c:v>
                </c:pt>
                <c:pt idx="3">
                  <c:v>2</c:v>
                </c:pt>
                <c:pt idx="4">
                  <c:v>2</c:v>
                </c:pt>
                <c:pt idx="5">
                  <c:v>4</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11"/>
              <c:layout>
                <c:manualLayout>
                  <c:x val="0"/>
                  <c:y val="2.1927675791543772E-2"/>
                </c:manualLayout>
              </c:layout>
              <c:showLegendKey val="0"/>
              <c:showVal val="1"/>
              <c:showCatName val="0"/>
              <c:showSerName val="0"/>
              <c:showPercent val="0"/>
              <c:showBubbleSize val="0"/>
            </c:dLbl>
            <c:dLbl>
              <c:idx val="12"/>
              <c:layout>
                <c:manualLayout>
                  <c:x val="0"/>
                  <c:y val="1.644575684365783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0.45580000000000004</c:v>
                </c:pt>
                <c:pt idx="1">
                  <c:v>1.0449999999999999</c:v>
                </c:pt>
                <c:pt idx="2">
                  <c:v>0.65800000000000003</c:v>
                </c:pt>
                <c:pt idx="3">
                  <c:v>0.69398694646174997</c:v>
                </c:pt>
                <c:pt idx="4">
                  <c:v>0.72029999999999994</c:v>
                </c:pt>
                <c:pt idx="5">
                  <c:v>0.82310000000000005</c:v>
                </c:pt>
                <c:pt idx="6">
                  <c:v>2.4649000000000001</c:v>
                </c:pt>
                <c:pt idx="7">
                  <c:v>0.58020000000000005</c:v>
                </c:pt>
                <c:pt idx="8">
                  <c:v>0.15359999999999999</c:v>
                </c:pt>
                <c:pt idx="9">
                  <c:v>0.53598011162439996</c:v>
                </c:pt>
                <c:pt idx="10">
                  <c:v>1.8039564327800002</c:v>
                </c:pt>
                <c:pt idx="11">
                  <c:v>1.4912173481240001</c:v>
                </c:pt>
                <c:pt idx="12">
                  <c:v>0.13514646069</c:v>
                </c:pt>
              </c:numCache>
            </c:numRef>
          </c:val>
        </c:ser>
        <c:dLbls>
          <c:showLegendKey val="0"/>
          <c:showVal val="0"/>
          <c:showCatName val="0"/>
          <c:showSerName val="0"/>
          <c:showPercent val="0"/>
          <c:showBubbleSize val="0"/>
        </c:dLbls>
        <c:gapWidth val="150"/>
        <c:axId val="57469568"/>
        <c:axId val="57491840"/>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
              <c:idx val="6"/>
              <c:layout>
                <c:manualLayout>
                  <c:x val="-2.1229621159812841E-2"/>
                  <c:y val="-5.9766729241116812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18</c:v>
                </c:pt>
                <c:pt idx="1">
                  <c:v>12</c:v>
                </c:pt>
                <c:pt idx="2">
                  <c:v>14</c:v>
                </c:pt>
                <c:pt idx="3">
                  <c:v>23</c:v>
                </c:pt>
                <c:pt idx="4">
                  <c:v>21</c:v>
                </c:pt>
                <c:pt idx="5">
                  <c:v>19</c:v>
                </c:pt>
                <c:pt idx="6">
                  <c:v>27</c:v>
                </c:pt>
                <c:pt idx="7">
                  <c:v>14</c:v>
                </c:pt>
                <c:pt idx="8">
                  <c:v>13</c:v>
                </c:pt>
                <c:pt idx="9">
                  <c:v>18</c:v>
                </c:pt>
                <c:pt idx="10">
                  <c:v>18</c:v>
                </c:pt>
                <c:pt idx="11">
                  <c:v>13</c:v>
                </c:pt>
                <c:pt idx="12">
                  <c:v>7</c:v>
                </c:pt>
              </c:numCache>
            </c:numRef>
          </c:val>
          <c:smooth val="0"/>
        </c:ser>
        <c:dLbls>
          <c:showLegendKey val="0"/>
          <c:showVal val="0"/>
          <c:showCatName val="0"/>
          <c:showSerName val="0"/>
          <c:showPercent val="0"/>
          <c:showBubbleSize val="0"/>
        </c:dLbls>
        <c:marker val="1"/>
        <c:smooth val="0"/>
        <c:axId val="57500032"/>
        <c:axId val="57493760"/>
      </c:lineChart>
      <c:catAx>
        <c:axId val="57469568"/>
        <c:scaling>
          <c:orientation val="minMax"/>
        </c:scaling>
        <c:delete val="0"/>
        <c:axPos val="b"/>
        <c:majorTickMark val="out"/>
        <c:minorTickMark val="none"/>
        <c:tickLblPos val="nextTo"/>
        <c:crossAx val="57491840"/>
        <c:crosses val="autoZero"/>
        <c:auto val="1"/>
        <c:lblAlgn val="ctr"/>
        <c:lblOffset val="100"/>
        <c:noMultiLvlLbl val="0"/>
      </c:catAx>
      <c:valAx>
        <c:axId val="57491840"/>
        <c:scaling>
          <c:orientation val="minMax"/>
          <c:max val="6"/>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469568"/>
        <c:crosses val="autoZero"/>
        <c:crossBetween val="between"/>
        <c:majorUnit val="2"/>
      </c:valAx>
      <c:valAx>
        <c:axId val="57493760"/>
        <c:scaling>
          <c:orientation val="minMax"/>
          <c:max val="3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7500032"/>
        <c:crosses val="max"/>
        <c:crossBetween val="between"/>
        <c:majorUnit val="10"/>
        <c:minorUnit val="10"/>
      </c:valAx>
      <c:catAx>
        <c:axId val="57500032"/>
        <c:scaling>
          <c:orientation val="minMax"/>
        </c:scaling>
        <c:delete val="1"/>
        <c:axPos val="b"/>
        <c:majorTickMark val="out"/>
        <c:minorTickMark val="none"/>
        <c:tickLblPos val="nextTo"/>
        <c:crossAx val="57493760"/>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5.5390208755665502E-3"/>
                  <c:y val="2.825141752056531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2.0758125757981998</c:v>
                </c:pt>
                <c:pt idx="1">
                  <c:v>7.1094444142579993</c:v>
                </c:pt>
                <c:pt idx="2">
                  <c:v>2.8432437349055597</c:v>
                </c:pt>
                <c:pt idx="3">
                  <c:v>1.2983829375521998</c:v>
                </c:pt>
                <c:pt idx="4">
                  <c:v>0.20562992118669998</c:v>
                </c:pt>
              </c:numCache>
            </c:numRef>
          </c:val>
        </c:ser>
        <c:dLbls>
          <c:showLegendKey val="0"/>
          <c:showVal val="0"/>
          <c:showCatName val="0"/>
          <c:showSerName val="0"/>
          <c:showPercent val="0"/>
          <c:showBubbleSize val="0"/>
        </c:dLbls>
        <c:gapWidth val="150"/>
        <c:axId val="57527296"/>
        <c:axId val="57549568"/>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2"/>
              <c:layout>
                <c:manualLayout>
                  <c:x val="-8.0800576058171064E-2"/>
                  <c:y val="9.8763912427205277E-3"/>
                </c:manualLayout>
              </c:layout>
              <c:dLblPos val="r"/>
              <c:showLegendKey val="0"/>
              <c:showVal val="1"/>
              <c:showCatName val="0"/>
              <c:showSerName val="0"/>
              <c:showPercent val="0"/>
              <c:showBubbleSize val="0"/>
            </c:dLbl>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10</c:v>
                </c:pt>
                <c:pt idx="1">
                  <c:v>8</c:v>
                </c:pt>
                <c:pt idx="2">
                  <c:v>16</c:v>
                </c:pt>
                <c:pt idx="3">
                  <c:v>10</c:v>
                </c:pt>
                <c:pt idx="4">
                  <c:v>3</c:v>
                </c:pt>
              </c:numCache>
            </c:numRef>
          </c:val>
          <c:smooth val="0"/>
        </c:ser>
        <c:dLbls>
          <c:showLegendKey val="0"/>
          <c:showVal val="0"/>
          <c:showCatName val="0"/>
          <c:showSerName val="0"/>
          <c:showPercent val="0"/>
          <c:showBubbleSize val="0"/>
        </c:dLbls>
        <c:marker val="1"/>
        <c:smooth val="0"/>
        <c:axId val="57557760"/>
        <c:axId val="57551488"/>
      </c:lineChart>
      <c:catAx>
        <c:axId val="57527296"/>
        <c:scaling>
          <c:orientation val="minMax"/>
        </c:scaling>
        <c:delete val="0"/>
        <c:axPos val="b"/>
        <c:numFmt formatCode="General" sourceLinked="1"/>
        <c:majorTickMark val="out"/>
        <c:minorTickMark val="none"/>
        <c:tickLblPos val="nextTo"/>
        <c:crossAx val="57549568"/>
        <c:crosses val="autoZero"/>
        <c:auto val="1"/>
        <c:lblAlgn val="ctr"/>
        <c:lblOffset val="100"/>
        <c:noMultiLvlLbl val="0"/>
      </c:catAx>
      <c:valAx>
        <c:axId val="57549568"/>
        <c:scaling>
          <c:orientation val="minMax"/>
          <c:max val="25"/>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527296"/>
        <c:crosses val="autoZero"/>
        <c:crossBetween val="between"/>
        <c:majorUnit val="5"/>
      </c:valAx>
      <c:valAx>
        <c:axId val="57551488"/>
        <c:scaling>
          <c:orientation val="minMax"/>
          <c:max val="16"/>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7557760"/>
        <c:crosses val="max"/>
        <c:crossBetween val="between"/>
        <c:majorUnit val="4"/>
      </c:valAx>
      <c:catAx>
        <c:axId val="57557760"/>
        <c:scaling>
          <c:orientation val="minMax"/>
        </c:scaling>
        <c:delete val="1"/>
        <c:axPos val="b"/>
        <c:majorTickMark val="out"/>
        <c:minorTickMark val="none"/>
        <c:tickLblPos val="nextTo"/>
        <c:crossAx val="5755148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dLbl>
              <c:idx val="4"/>
              <c:delete val="1"/>
            </c:dLbl>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Sheet1!$A$2:$A$5</c:f>
              <c:strCache>
                <c:ptCount val="4"/>
                <c:pt idx="0">
                  <c:v>Consumer</c:v>
                </c:pt>
                <c:pt idx="1">
                  <c:v>Services</c:v>
                </c:pt>
                <c:pt idx="2">
                  <c:v>Media &amp; Telecom</c:v>
                </c:pt>
                <c:pt idx="3">
                  <c:v>Technology</c:v>
                </c:pt>
              </c:strCache>
            </c:strRef>
          </c:cat>
          <c:val>
            <c:numRef>
              <c:f>Sheet1!$B$2:$B$5</c:f>
              <c:numCache>
                <c:formatCode>General</c:formatCode>
                <c:ptCount val="4"/>
                <c:pt idx="0">
                  <c:v>3</c:v>
                </c:pt>
                <c:pt idx="1">
                  <c:v>2</c:v>
                </c:pt>
                <c:pt idx="2">
                  <c:v>1</c:v>
                </c:pt>
                <c:pt idx="3">
                  <c:v>1</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Sheet1!$A$6</c:f>
              <c:strCache>
                <c:ptCount val="1"/>
                <c:pt idx="0">
                  <c:v>Funds Raised (US$B)</c:v>
                </c:pt>
              </c:strCache>
            </c:strRef>
          </c:tx>
          <c:spPr>
            <a:solidFill>
              <a:schemeClr val="accent1"/>
            </a:solidFill>
          </c:spPr>
          <c:invertIfNegative val="0"/>
          <c:dLbls>
            <c:dLbl>
              <c:idx val="5"/>
              <c:numFmt formatCode="#,##0.0" sourceLinked="0"/>
              <c:spPr/>
              <c:txPr>
                <a:bodyPr/>
                <a:lstStyle/>
                <a:p>
                  <a:pPr>
                    <a:defRPr sz="1400"/>
                  </a:pPr>
                  <a:endParaRPr lang="en-US"/>
                </a:p>
              </c:txPr>
              <c:showLegendKey val="0"/>
              <c:showVal val="1"/>
              <c:showCatName val="0"/>
              <c:showSerName val="0"/>
              <c:showPercent val="0"/>
              <c:showBubbleSize val="0"/>
            </c:dLbl>
            <c:numFmt formatCode="#,##0" sourceLinked="0"/>
            <c:txPr>
              <a:bodyPr/>
              <a:lstStyle/>
              <a:p>
                <a:pPr>
                  <a:defRPr sz="1400"/>
                </a:pPr>
                <a:endParaRPr lang="en-US"/>
              </a:p>
            </c:txPr>
            <c:showLegendKey val="0"/>
            <c:showVal val="1"/>
            <c:showCatName val="0"/>
            <c:showSerName val="0"/>
            <c:showPercent val="0"/>
            <c:showBubbleSize val="0"/>
            <c:showLeaderLines val="0"/>
          </c:dLbls>
          <c:cat>
            <c:strRef>
              <c:f>Sheet1!$C$5:$H$5</c:f>
              <c:strCache>
                <c:ptCount val="6"/>
                <c:pt idx="0">
                  <c:v>2009</c:v>
                </c:pt>
                <c:pt idx="1">
                  <c:v>2010</c:v>
                </c:pt>
                <c:pt idx="2">
                  <c:v>2011</c:v>
                </c:pt>
                <c:pt idx="3">
                  <c:v>2012</c:v>
                </c:pt>
                <c:pt idx="4">
                  <c:v>2013</c:v>
                </c:pt>
                <c:pt idx="5">
                  <c:v>Q1 2014</c:v>
                </c:pt>
              </c:strCache>
            </c:strRef>
          </c:cat>
          <c:val>
            <c:numRef>
              <c:f>Sheet1!$C$6:$H$6</c:f>
              <c:numCache>
                <c:formatCode>0</c:formatCode>
                <c:ptCount val="6"/>
                <c:pt idx="0">
                  <c:v>23.070333311102953</c:v>
                </c:pt>
                <c:pt idx="1">
                  <c:v>29.166401236484507</c:v>
                </c:pt>
                <c:pt idx="2">
                  <c:v>44.130434323526849</c:v>
                </c:pt>
                <c:pt idx="3">
                  <c:v>44.846615948056069</c:v>
                </c:pt>
                <c:pt idx="4">
                  <c:v>38.378833322942192</c:v>
                </c:pt>
                <c:pt idx="5">
                  <c:v>6.4554287783659898</c:v>
                </c:pt>
              </c:numCache>
            </c:numRef>
          </c:val>
        </c:ser>
        <c:ser>
          <c:idx val="1"/>
          <c:order val="1"/>
          <c:tx>
            <c:strRef>
              <c:f>Sheet1!$A$9</c:f>
              <c:strCache>
                <c:ptCount val="1"/>
                <c:pt idx="0">
                  <c:v>Capital Invested (US$B)</c:v>
                </c:pt>
              </c:strCache>
            </c:strRef>
          </c:tx>
          <c:invertIfNegative val="0"/>
          <c:dLbls>
            <c:dLbl>
              <c:idx val="5"/>
              <c:numFmt formatCode="#,##0.0" sourceLinked="0"/>
              <c:spPr/>
              <c:txPr>
                <a:bodyPr/>
                <a:lstStyle/>
                <a:p>
                  <a:pPr>
                    <a:defRPr sz="1400"/>
                  </a:pPr>
                  <a:endParaRPr lang="en-US"/>
                </a:p>
              </c:txPr>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Sheet1!$C$5:$H$5</c:f>
              <c:strCache>
                <c:ptCount val="6"/>
                <c:pt idx="0">
                  <c:v>2009</c:v>
                </c:pt>
                <c:pt idx="1">
                  <c:v>2010</c:v>
                </c:pt>
                <c:pt idx="2">
                  <c:v>2011</c:v>
                </c:pt>
                <c:pt idx="3">
                  <c:v>2012</c:v>
                </c:pt>
                <c:pt idx="4">
                  <c:v>2013</c:v>
                </c:pt>
                <c:pt idx="5">
                  <c:v>Q1 2014</c:v>
                </c:pt>
              </c:strCache>
            </c:strRef>
          </c:cat>
          <c:val>
            <c:numRef>
              <c:f>Sheet1!$C$9:$H$9</c:f>
              <c:numCache>
                <c:formatCode>0</c:formatCode>
                <c:ptCount val="6"/>
                <c:pt idx="0">
                  <c:v>22.046106019013195</c:v>
                </c:pt>
                <c:pt idx="1">
                  <c:v>25.917950752255383</c:v>
                </c:pt>
                <c:pt idx="2">
                  <c:v>28.622838773974966</c:v>
                </c:pt>
                <c:pt idx="3">
                  <c:v>25.909068506463939</c:v>
                </c:pt>
                <c:pt idx="4">
                  <c:v>26.429911332223959</c:v>
                </c:pt>
                <c:pt idx="5">
                  <c:v>5.6453675638428358</c:v>
                </c:pt>
              </c:numCache>
            </c:numRef>
          </c:val>
        </c:ser>
        <c:dLbls>
          <c:showLegendKey val="0"/>
          <c:showVal val="0"/>
          <c:showCatName val="0"/>
          <c:showSerName val="0"/>
          <c:showPercent val="0"/>
          <c:showBubbleSize val="0"/>
        </c:dLbls>
        <c:gapWidth val="150"/>
        <c:axId val="42574208"/>
        <c:axId val="42575744"/>
      </c:barChart>
      <c:catAx>
        <c:axId val="42574208"/>
        <c:scaling>
          <c:orientation val="minMax"/>
        </c:scaling>
        <c:delete val="0"/>
        <c:axPos val="b"/>
        <c:numFmt formatCode="General" sourceLinked="1"/>
        <c:majorTickMark val="out"/>
        <c:minorTickMark val="none"/>
        <c:tickLblPos val="nextTo"/>
        <c:crossAx val="42575744"/>
        <c:crosses val="autoZero"/>
        <c:auto val="1"/>
        <c:lblAlgn val="ctr"/>
        <c:lblOffset val="100"/>
        <c:noMultiLvlLbl val="0"/>
      </c:catAx>
      <c:valAx>
        <c:axId val="42575744"/>
        <c:scaling>
          <c:orientation val="minMax"/>
        </c:scaling>
        <c:delete val="0"/>
        <c:axPos val="l"/>
        <c:title>
          <c:tx>
            <c:rich>
              <a:bodyPr rot="-5400000" vert="horz"/>
              <a:lstStyle/>
              <a:p>
                <a:pPr>
                  <a:defRPr/>
                </a:pPr>
                <a:r>
                  <a:rPr lang="en-US" dirty="0" smtClean="0"/>
                  <a:t>US$ Billions</a:t>
                </a:r>
                <a:endParaRPr lang="en-US" dirty="0"/>
              </a:p>
            </c:rich>
          </c:tx>
          <c:layout>
            <c:manualLayout>
              <c:xMode val="edge"/>
              <c:yMode val="edge"/>
              <c:x val="0"/>
              <c:y val="0.26521604352488076"/>
            </c:manualLayout>
          </c:layout>
          <c:overlay val="0"/>
        </c:title>
        <c:numFmt formatCode="&quot;$&quot;#,##0" sourceLinked="0"/>
        <c:majorTickMark val="out"/>
        <c:minorTickMark val="none"/>
        <c:tickLblPos val="nextTo"/>
        <c:crossAx val="42574208"/>
        <c:crosses val="autoZero"/>
        <c:crossBetween val="between"/>
        <c:majorUnit val="1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1"/>
              <c:numFmt formatCode="#,##0.00" sourceLinked="0"/>
              <c:spPr/>
              <c:txPr>
                <a:bodyPr/>
                <a:lstStyle/>
                <a:p>
                  <a:pPr>
                    <a:defRPr/>
                  </a:pPr>
                  <a:endParaRPr lang="en-US"/>
                </a:p>
              </c:txPr>
              <c:showLegendKey val="0"/>
              <c:showVal val="1"/>
              <c:showCatName val="0"/>
              <c:showSerName val="0"/>
              <c:showPercent val="0"/>
              <c:showBubbleSize val="0"/>
            </c:dLbl>
            <c:dLbl>
              <c:idx val="3"/>
              <c:numFmt formatCode="#,##0.00" sourceLinked="0"/>
              <c:spPr/>
              <c:txPr>
                <a:bodyPr/>
                <a:lstStyle/>
                <a:p>
                  <a:pPr>
                    <a:defRPr/>
                  </a:pPr>
                  <a:endParaRPr lang="en-US"/>
                </a:p>
              </c:txPr>
              <c:showLegendKey val="0"/>
              <c:showVal val="1"/>
              <c:showCatName val="0"/>
              <c:showSerName val="0"/>
              <c:showPercent val="0"/>
              <c:showBubbleSize val="0"/>
            </c:dLbl>
            <c:dLbl>
              <c:idx val="7"/>
              <c:layout>
                <c:manualLayout>
                  <c:x val="-4.8340548889804101E-3"/>
                  <c:y val="7.6746865270403211E-2"/>
                </c:manualLayout>
              </c:layout>
              <c:showLegendKey val="0"/>
              <c:showVal val="1"/>
              <c:showCatName val="0"/>
              <c:showSerName val="0"/>
              <c:showPercent val="0"/>
              <c:showBubbleSize val="0"/>
            </c:dLbl>
            <c:dLbl>
              <c:idx val="10"/>
              <c:numFmt formatCode="#,##0.000" sourceLinked="0"/>
              <c:spPr/>
              <c:txPr>
                <a:bodyPr/>
                <a:lstStyle/>
                <a:p>
                  <a:pPr>
                    <a:defRPr/>
                  </a:pPr>
                  <a:endParaRPr lang="en-US"/>
                </a:p>
              </c:txPr>
              <c:showLegendKey val="0"/>
              <c:showVal val="1"/>
              <c:showCatName val="0"/>
              <c:showSerName val="0"/>
              <c:showPercent val="0"/>
              <c:showBubbleSize val="0"/>
            </c:dLbl>
            <c:dLbl>
              <c:idx val="11"/>
              <c:numFmt formatCode="#,##0.000" sourceLinked="0"/>
              <c:spPr/>
              <c:txPr>
                <a:bodyPr/>
                <a:lstStyle/>
                <a:p>
                  <a:pPr>
                    <a:defRPr/>
                  </a:pPr>
                  <a:endParaRPr lang="en-US"/>
                </a:p>
              </c:txPr>
              <c:showLegendKey val="0"/>
              <c:showVal val="1"/>
              <c:showCatName val="0"/>
              <c:showSerName val="0"/>
              <c:showPercent val="0"/>
              <c:showBubbleSize val="0"/>
            </c:dLbl>
            <c:dLbl>
              <c:idx val="12"/>
              <c:layout>
                <c:manualLayout>
                  <c:x val="0"/>
                  <c:y val="3.289151368731566E-2"/>
                </c:manualLayout>
              </c:layout>
              <c:numFmt formatCode="#,##0.000" sourceLinked="0"/>
              <c:spPr/>
              <c:txPr>
                <a:bodyPr/>
                <a:lstStyle/>
                <a:p>
                  <a:pPr>
                    <a:defRPr/>
                  </a:pPr>
                  <a:endParaRPr lang="en-US"/>
                </a:p>
              </c:txPr>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0.26005354066000003</c:v>
                </c:pt>
                <c:pt idx="1">
                  <c:v>8.5760080632300006E-3</c:v>
                </c:pt>
                <c:pt idx="2">
                  <c:v>9.6000000000000002E-2</c:v>
                </c:pt>
                <c:pt idx="3">
                  <c:v>1.95E-2</c:v>
                </c:pt>
                <c:pt idx="4">
                  <c:v>0.48619999999999997</c:v>
                </c:pt>
                <c:pt idx="5">
                  <c:v>6.191199824924E-2</c:v>
                </c:pt>
                <c:pt idx="6">
                  <c:v>0.17399999999999996</c:v>
                </c:pt>
                <c:pt idx="7">
                  <c:v>0.87089029288219999</c:v>
                </c:pt>
                <c:pt idx="8">
                  <c:v>5.60234249532E-2</c:v>
                </c:pt>
                <c:pt idx="9">
                  <c:v>0.14213448947832802</c:v>
                </c:pt>
                <c:pt idx="10" formatCode="#,##0.00">
                  <c:v>3.1309190033950002E-3</c:v>
                </c:pt>
                <c:pt idx="11" formatCode="#,##0.00">
                  <c:v>9.1938401517600004E-3</c:v>
                </c:pt>
                <c:pt idx="12" formatCode="#,##0.000">
                  <c:v>1.1999999999999999E-3</c:v>
                </c:pt>
              </c:numCache>
            </c:numRef>
          </c:val>
        </c:ser>
        <c:dLbls>
          <c:showLegendKey val="0"/>
          <c:showVal val="0"/>
          <c:showCatName val="0"/>
          <c:showSerName val="0"/>
          <c:showPercent val="0"/>
          <c:showBubbleSize val="0"/>
        </c:dLbls>
        <c:gapWidth val="150"/>
        <c:axId val="57943168"/>
        <c:axId val="57944704"/>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9</c:v>
                </c:pt>
                <c:pt idx="1">
                  <c:v>4</c:v>
                </c:pt>
                <c:pt idx="2">
                  <c:v>7</c:v>
                </c:pt>
                <c:pt idx="3">
                  <c:v>5</c:v>
                </c:pt>
                <c:pt idx="4">
                  <c:v>19</c:v>
                </c:pt>
                <c:pt idx="5">
                  <c:v>9</c:v>
                </c:pt>
                <c:pt idx="6">
                  <c:v>9</c:v>
                </c:pt>
                <c:pt idx="7">
                  <c:v>11</c:v>
                </c:pt>
                <c:pt idx="8">
                  <c:v>11</c:v>
                </c:pt>
                <c:pt idx="9">
                  <c:v>11</c:v>
                </c:pt>
                <c:pt idx="10">
                  <c:v>10</c:v>
                </c:pt>
                <c:pt idx="11">
                  <c:v>11</c:v>
                </c:pt>
                <c:pt idx="12">
                  <c:v>3</c:v>
                </c:pt>
              </c:numCache>
            </c:numRef>
          </c:val>
          <c:smooth val="0"/>
        </c:ser>
        <c:dLbls>
          <c:showLegendKey val="0"/>
          <c:showVal val="0"/>
          <c:showCatName val="0"/>
          <c:showSerName val="0"/>
          <c:showPercent val="0"/>
          <c:showBubbleSize val="0"/>
        </c:dLbls>
        <c:marker val="1"/>
        <c:smooth val="0"/>
        <c:axId val="57956992"/>
        <c:axId val="57955072"/>
      </c:lineChart>
      <c:catAx>
        <c:axId val="57943168"/>
        <c:scaling>
          <c:orientation val="minMax"/>
        </c:scaling>
        <c:delete val="0"/>
        <c:axPos val="b"/>
        <c:majorTickMark val="out"/>
        <c:minorTickMark val="none"/>
        <c:tickLblPos val="nextTo"/>
        <c:crossAx val="57944704"/>
        <c:crosses val="autoZero"/>
        <c:auto val="1"/>
        <c:lblAlgn val="ctr"/>
        <c:lblOffset val="100"/>
        <c:noMultiLvlLbl val="0"/>
      </c:catAx>
      <c:valAx>
        <c:axId val="57944704"/>
        <c:scaling>
          <c:orientation val="minMax"/>
          <c:max val="2"/>
          <c:min val="0"/>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943168"/>
        <c:crosses val="autoZero"/>
        <c:crossBetween val="between"/>
        <c:majorUnit val="1"/>
        <c:minorUnit val="0.8"/>
      </c:valAx>
      <c:valAx>
        <c:axId val="57955072"/>
        <c:scaling>
          <c:orientation val="minMax"/>
          <c:max val="2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7956992"/>
        <c:crosses val="max"/>
        <c:crossBetween val="between"/>
        <c:majorUnit val="5"/>
        <c:minorUnit val="5"/>
      </c:valAx>
      <c:catAx>
        <c:axId val="57956992"/>
        <c:scaling>
          <c:orientation val="minMax"/>
        </c:scaling>
        <c:delete val="1"/>
        <c:axPos val="b"/>
        <c:majorTickMark val="out"/>
        <c:minorTickMark val="none"/>
        <c:tickLblPos val="nextTo"/>
        <c:crossAx val="57955072"/>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4.4312167004532402E-2"/>
                  <c:y val="2.8251788283807484E-2"/>
                </c:manualLayout>
              </c:layout>
              <c:numFmt formatCode="#,##0.00" sourceLinked="0"/>
              <c:spPr/>
              <c:txPr>
                <a:bodyPr/>
                <a:lstStyle/>
                <a:p>
                  <a:pPr>
                    <a:defRPr/>
                  </a:pPr>
                  <a:endParaRPr lang="en-US"/>
                </a:p>
              </c:txPr>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0.78686628686469995</c:v>
                </c:pt>
                <c:pt idx="1">
                  <c:v>0.44428402810400003</c:v>
                </c:pt>
                <c:pt idx="2">
                  <c:v>0.5750268751855</c:v>
                </c:pt>
                <c:pt idx="3">
                  <c:v>0.56846682826960004</c:v>
                </c:pt>
                <c:pt idx="4" formatCode="0.00">
                  <c:v>4.5999999999999999E-2</c:v>
                </c:pt>
              </c:numCache>
            </c:numRef>
          </c:val>
        </c:ser>
        <c:dLbls>
          <c:showLegendKey val="0"/>
          <c:showVal val="0"/>
          <c:showCatName val="0"/>
          <c:showSerName val="0"/>
          <c:showPercent val="0"/>
          <c:showBubbleSize val="0"/>
        </c:dLbls>
        <c:gapWidth val="150"/>
        <c:axId val="57993088"/>
        <c:axId val="57994624"/>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0"/>
              <c:layout>
                <c:manualLayout>
                  <c:x val="-8.6339596933737606E-2"/>
                  <c:y val="9.8763912427205277E-3"/>
                </c:manualLayout>
              </c:layout>
              <c:dLblPos val="r"/>
              <c:showLegendKey val="0"/>
              <c:showVal val="1"/>
              <c:showCatName val="0"/>
              <c:showSerName val="0"/>
              <c:showPercent val="0"/>
              <c:showBubbleSize val="0"/>
            </c:dLbl>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12</c:v>
                </c:pt>
                <c:pt idx="1">
                  <c:v>8</c:v>
                </c:pt>
                <c:pt idx="2">
                  <c:v>9</c:v>
                </c:pt>
                <c:pt idx="3">
                  <c:v>8</c:v>
                </c:pt>
                <c:pt idx="4">
                  <c:v>1</c:v>
                </c:pt>
              </c:numCache>
            </c:numRef>
          </c:val>
          <c:smooth val="0"/>
        </c:ser>
        <c:dLbls>
          <c:showLegendKey val="0"/>
          <c:showVal val="0"/>
          <c:showCatName val="0"/>
          <c:showSerName val="0"/>
          <c:showPercent val="0"/>
          <c:showBubbleSize val="0"/>
        </c:dLbls>
        <c:marker val="1"/>
        <c:smooth val="0"/>
        <c:axId val="58011008"/>
        <c:axId val="58009088"/>
      </c:lineChart>
      <c:catAx>
        <c:axId val="57993088"/>
        <c:scaling>
          <c:orientation val="minMax"/>
        </c:scaling>
        <c:delete val="0"/>
        <c:axPos val="b"/>
        <c:numFmt formatCode="General" sourceLinked="1"/>
        <c:majorTickMark val="out"/>
        <c:minorTickMark val="none"/>
        <c:tickLblPos val="nextTo"/>
        <c:crossAx val="57994624"/>
        <c:crosses val="autoZero"/>
        <c:auto val="1"/>
        <c:lblAlgn val="ctr"/>
        <c:lblOffset val="100"/>
        <c:noMultiLvlLbl val="0"/>
      </c:catAx>
      <c:valAx>
        <c:axId val="57994624"/>
        <c:scaling>
          <c:orientation val="minMax"/>
          <c:max val="4"/>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7993088"/>
        <c:crosses val="autoZero"/>
        <c:crossBetween val="between"/>
        <c:majorUnit val="1"/>
      </c:valAx>
      <c:valAx>
        <c:axId val="58009088"/>
        <c:scaling>
          <c:orientation val="minMax"/>
          <c:max val="12"/>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8011008"/>
        <c:crosses val="max"/>
        <c:crossBetween val="between"/>
        <c:majorUnit val="4"/>
      </c:valAx>
      <c:catAx>
        <c:axId val="58011008"/>
        <c:scaling>
          <c:orientation val="minMax"/>
        </c:scaling>
        <c:delete val="1"/>
        <c:axPos val="b"/>
        <c:majorTickMark val="out"/>
        <c:minorTickMark val="none"/>
        <c:tickLblPos val="nextTo"/>
        <c:crossAx val="5800908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Sheet1!$A$2:$A$4</c:f>
              <c:strCache>
                <c:ptCount val="3"/>
                <c:pt idx="0">
                  <c:v>Technology</c:v>
                </c:pt>
                <c:pt idx="1">
                  <c:v>Industrials &amp; Manufacturing</c:v>
                </c:pt>
                <c:pt idx="2">
                  <c:v>Services</c:v>
                </c:pt>
              </c:strCache>
            </c:strRef>
          </c:cat>
          <c:val>
            <c:numRef>
              <c:f>Sheet1!$B$2:$B$4</c:f>
              <c:numCache>
                <c:formatCode>General</c:formatCode>
                <c:ptCount val="3"/>
                <c:pt idx="0">
                  <c:v>1</c:v>
                </c:pt>
                <c:pt idx="1">
                  <c:v>1</c:v>
                </c:pt>
                <c:pt idx="2">
                  <c:v>1</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298162813"/>
          <c:y val="0.24428846625630046"/>
          <c:w val="0.3916685701837187"/>
          <c:h val="0.62294956287077918"/>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smtClean="0"/>
              <a:t>PE Investment</a:t>
            </a:r>
            <a:endParaRPr lang="en-US" sz="1200" dirty="0"/>
          </a:p>
        </c:rich>
      </c:tx>
      <c:layout/>
      <c:overlay val="1"/>
    </c:title>
    <c:autoTitleDeleted val="0"/>
    <c:plotArea>
      <c:layout>
        <c:manualLayout>
          <c:layoutTarget val="inner"/>
          <c:xMode val="edge"/>
          <c:yMode val="edge"/>
          <c:x val="0.10150208422623783"/>
          <c:y val="0.19573213185784821"/>
          <c:w val="0.80236975267148147"/>
          <c:h val="0.54219502077733606"/>
        </c:manualLayout>
      </c:layout>
      <c:barChart>
        <c:barDir val="col"/>
        <c:grouping val="clustered"/>
        <c:varyColors val="0"/>
        <c:ser>
          <c:idx val="0"/>
          <c:order val="0"/>
          <c:tx>
            <c:strRef>
              <c:f>Sheet1!$A$5</c:f>
              <c:strCache>
                <c:ptCount val="1"/>
                <c:pt idx="0">
                  <c:v>Amt. Invested (US$B)</c:v>
                </c:pt>
              </c:strCache>
            </c:strRef>
          </c:tx>
          <c:spPr>
            <a:solidFill>
              <a:schemeClr val="accent3"/>
            </a:solidFill>
          </c:spPr>
          <c:invertIfNegative val="0"/>
          <c:dLbls>
            <c:dLbl>
              <c:idx val="3"/>
              <c:layout>
                <c:manualLayout>
                  <c:x val="0"/>
                  <c:y val="2.1927675791543772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Sheet1!$B$5:$N$5</c:f>
              <c:numCache>
                <c:formatCode>#,##0.0</c:formatCode>
                <c:ptCount val="13"/>
                <c:pt idx="0">
                  <c:v>0.234715100102388</c:v>
                </c:pt>
                <c:pt idx="1">
                  <c:v>0.11683992505034999</c:v>
                </c:pt>
                <c:pt idx="2">
                  <c:v>0.32575633969306</c:v>
                </c:pt>
                <c:pt idx="3">
                  <c:v>0.81500082783189998</c:v>
                </c:pt>
                <c:pt idx="4">
                  <c:v>0.42555769901237528</c:v>
                </c:pt>
                <c:pt idx="5">
                  <c:v>0.18767301190579999</c:v>
                </c:pt>
                <c:pt idx="6">
                  <c:v>0.19046000000000002</c:v>
                </c:pt>
                <c:pt idx="7">
                  <c:v>0.32180000000000003</c:v>
                </c:pt>
                <c:pt idx="8">
                  <c:v>0.13930000000000001</c:v>
                </c:pt>
                <c:pt idx="9">
                  <c:v>0.91971600004319998</c:v>
                </c:pt>
                <c:pt idx="10">
                  <c:v>0.28469562068281001</c:v>
                </c:pt>
                <c:pt idx="11">
                  <c:v>0.26580681274585999</c:v>
                </c:pt>
                <c:pt idx="12">
                  <c:v>0.47413705472658002</c:v>
                </c:pt>
              </c:numCache>
            </c:numRef>
          </c:val>
        </c:ser>
        <c:dLbls>
          <c:showLegendKey val="0"/>
          <c:showVal val="0"/>
          <c:showCatName val="0"/>
          <c:showSerName val="0"/>
          <c:showPercent val="0"/>
          <c:showBubbleSize val="0"/>
        </c:dLbls>
        <c:gapWidth val="150"/>
        <c:axId val="58185600"/>
        <c:axId val="58187136"/>
      </c:barChart>
      <c:lineChart>
        <c:grouping val="standard"/>
        <c:varyColors val="0"/>
        <c:ser>
          <c:idx val="1"/>
          <c:order val="1"/>
          <c:tx>
            <c:strRef>
              <c:f>Sheet1!$A$6</c:f>
              <c:strCache>
                <c:ptCount val="1"/>
                <c:pt idx="0">
                  <c:v>No. of Deals</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multiLvlStrRef>
              <c:f>Sheet1!$B$3:$N$4</c:f>
              <c:multiLvlStrCache>
                <c:ptCount val="13"/>
                <c:lvl>
                  <c:pt idx="0">
                    <c:v>Q1</c:v>
                  </c:pt>
                  <c:pt idx="1">
                    <c:v>Q2</c:v>
                  </c:pt>
                  <c:pt idx="2">
                    <c:v>Q3</c:v>
                  </c:pt>
                  <c:pt idx="3">
                    <c:v>Q4</c:v>
                  </c:pt>
                  <c:pt idx="4">
                    <c:v>Q1</c:v>
                  </c:pt>
                  <c:pt idx="5">
                    <c:v>Q2</c:v>
                  </c:pt>
                  <c:pt idx="6">
                    <c:v>Q3</c:v>
                  </c:pt>
                  <c:pt idx="7">
                    <c:v>Q4</c:v>
                  </c:pt>
                  <c:pt idx="8">
                    <c:v>Q1</c:v>
                  </c:pt>
                  <c:pt idx="9">
                    <c:v>Q2</c:v>
                  </c:pt>
                  <c:pt idx="10">
                    <c:v>Q3</c:v>
                  </c:pt>
                  <c:pt idx="11">
                    <c:v>Q4</c:v>
                  </c:pt>
                  <c:pt idx="12">
                    <c:v>Q1</c:v>
                  </c:pt>
                </c:lvl>
                <c:lvl>
                  <c:pt idx="0">
                    <c:v>2011</c:v>
                  </c:pt>
                  <c:pt idx="4">
                    <c:v>2012</c:v>
                  </c:pt>
                  <c:pt idx="8">
                    <c:v>2013</c:v>
                  </c:pt>
                  <c:pt idx="12">
                    <c:v>2014</c:v>
                  </c:pt>
                </c:lvl>
              </c:multiLvlStrCache>
            </c:multiLvlStrRef>
          </c:cat>
          <c:val>
            <c:numRef>
              <c:f>Sheet1!$B$6:$N$6</c:f>
              <c:numCache>
                <c:formatCode>#,##0</c:formatCode>
                <c:ptCount val="13"/>
                <c:pt idx="0">
                  <c:v>17</c:v>
                </c:pt>
                <c:pt idx="1">
                  <c:v>15</c:v>
                </c:pt>
                <c:pt idx="2">
                  <c:v>17</c:v>
                </c:pt>
                <c:pt idx="3">
                  <c:v>14</c:v>
                </c:pt>
                <c:pt idx="4">
                  <c:v>25</c:v>
                </c:pt>
                <c:pt idx="5">
                  <c:v>17</c:v>
                </c:pt>
                <c:pt idx="6">
                  <c:v>18</c:v>
                </c:pt>
                <c:pt idx="7">
                  <c:v>17</c:v>
                </c:pt>
                <c:pt idx="8">
                  <c:v>19</c:v>
                </c:pt>
                <c:pt idx="9">
                  <c:v>19</c:v>
                </c:pt>
                <c:pt idx="10">
                  <c:v>19</c:v>
                </c:pt>
                <c:pt idx="11">
                  <c:v>20</c:v>
                </c:pt>
                <c:pt idx="12">
                  <c:v>19</c:v>
                </c:pt>
              </c:numCache>
            </c:numRef>
          </c:val>
          <c:smooth val="0"/>
        </c:ser>
        <c:dLbls>
          <c:showLegendKey val="0"/>
          <c:showVal val="0"/>
          <c:showCatName val="0"/>
          <c:showSerName val="0"/>
          <c:showPercent val="0"/>
          <c:showBubbleSize val="0"/>
        </c:dLbls>
        <c:marker val="1"/>
        <c:smooth val="0"/>
        <c:axId val="58068352"/>
        <c:axId val="58066432"/>
      </c:lineChart>
      <c:catAx>
        <c:axId val="58185600"/>
        <c:scaling>
          <c:orientation val="minMax"/>
        </c:scaling>
        <c:delete val="0"/>
        <c:axPos val="b"/>
        <c:majorTickMark val="out"/>
        <c:minorTickMark val="none"/>
        <c:tickLblPos val="nextTo"/>
        <c:crossAx val="58187136"/>
        <c:crosses val="autoZero"/>
        <c:auto val="1"/>
        <c:lblAlgn val="ctr"/>
        <c:lblOffset val="100"/>
        <c:noMultiLvlLbl val="0"/>
      </c:catAx>
      <c:valAx>
        <c:axId val="58187136"/>
        <c:scaling>
          <c:orientation val="minMax"/>
          <c:max val="3"/>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8185600"/>
        <c:crosses val="autoZero"/>
        <c:crossBetween val="between"/>
        <c:majorUnit val="1"/>
      </c:valAx>
      <c:valAx>
        <c:axId val="58066432"/>
        <c:scaling>
          <c:orientation val="minMax"/>
          <c:max val="30"/>
          <c:min val="0"/>
        </c:scaling>
        <c:delete val="0"/>
        <c:axPos val="r"/>
        <c:title>
          <c:tx>
            <c:rich>
              <a:bodyPr rot="5400000" vert="horz"/>
              <a:lstStyle/>
              <a:p>
                <a:pPr>
                  <a:defRPr/>
                </a:pPr>
                <a:r>
                  <a:rPr lang="en-US"/>
                  <a:t>No. of Deals</a:t>
                </a:r>
              </a:p>
            </c:rich>
          </c:tx>
          <c:layout/>
          <c:overlay val="0"/>
        </c:title>
        <c:numFmt formatCode="#,##0" sourceLinked="1"/>
        <c:majorTickMark val="out"/>
        <c:minorTickMark val="none"/>
        <c:tickLblPos val="nextTo"/>
        <c:crossAx val="58068352"/>
        <c:crosses val="max"/>
        <c:crossBetween val="between"/>
        <c:majorUnit val="10"/>
        <c:minorUnit val="5"/>
      </c:valAx>
      <c:catAx>
        <c:axId val="58068352"/>
        <c:scaling>
          <c:orientation val="minMax"/>
        </c:scaling>
        <c:delete val="1"/>
        <c:axPos val="b"/>
        <c:majorTickMark val="out"/>
        <c:minorTickMark val="none"/>
        <c:tickLblPos val="nextTo"/>
        <c:crossAx val="58066432"/>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a:pPr>
            <a:r>
              <a:rPr lang="en-US" sz="1200" b="1" dirty="0" smtClean="0"/>
              <a:t>PE Fundraising</a:t>
            </a:r>
            <a:endParaRPr lang="en-US" sz="1200" b="1" dirty="0"/>
          </a:p>
        </c:rich>
      </c:tx>
      <c:layout/>
      <c:overlay val="1"/>
    </c:title>
    <c:autoTitleDeleted val="0"/>
    <c:plotArea>
      <c:layout>
        <c:manualLayout>
          <c:layoutTarget val="inner"/>
          <c:xMode val="edge"/>
          <c:yMode val="edge"/>
          <c:x val="0.16245075941284634"/>
          <c:y val="0.16341538200292974"/>
          <c:w val="0.66955946029874081"/>
          <c:h val="0.61168037687342036"/>
        </c:manualLayout>
      </c:layout>
      <c:barChart>
        <c:barDir val="col"/>
        <c:grouping val="clustered"/>
        <c:varyColors val="0"/>
        <c:ser>
          <c:idx val="0"/>
          <c:order val="0"/>
          <c:tx>
            <c:strRef>
              <c:f>Sheet1!$A$5</c:f>
              <c:strCache>
                <c:ptCount val="1"/>
                <c:pt idx="0">
                  <c:v>Funds Raised (US$B)</c:v>
                </c:pt>
              </c:strCache>
            </c:strRef>
          </c:tx>
          <c:invertIfNegative val="0"/>
          <c:dLbls>
            <c:dLbl>
              <c:idx val="3"/>
              <c:layout>
                <c:manualLayout>
                  <c:x val="0"/>
                  <c:y val="1.4126079523524742E-2"/>
                </c:manualLayout>
              </c:layout>
              <c:dLblPos val="outEnd"/>
              <c:showLegendKey val="0"/>
              <c:showVal val="1"/>
              <c:showCatName val="0"/>
              <c:showSerName val="0"/>
              <c:showPercent val="0"/>
              <c:showBubbleSize val="0"/>
            </c:dLbl>
            <c:dLbl>
              <c:idx val="4"/>
              <c:layout>
                <c:manualLayout>
                  <c:x val="0"/>
                  <c:y val="3.2960481458315642E-2"/>
                </c:manualLayout>
              </c:layout>
              <c:dLblPos val="outEnd"/>
              <c:showLegendKey val="0"/>
              <c:showVal val="1"/>
              <c:showCatName val="0"/>
              <c:showSerName val="0"/>
              <c:showPercent val="0"/>
              <c:showBubbleSize val="0"/>
            </c:dLbl>
            <c:numFmt formatCode="#,##0.0" sourceLinked="0"/>
            <c:dLblPos val="outEnd"/>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Sheet1!$D$5:$H$5</c:f>
              <c:numCache>
                <c:formatCode>0.0</c:formatCode>
                <c:ptCount val="5"/>
                <c:pt idx="0">
                  <c:v>1.6904270883162</c:v>
                </c:pt>
                <c:pt idx="1">
                  <c:v>1.73512869458795</c:v>
                </c:pt>
                <c:pt idx="2">
                  <c:v>1.6840735986433999</c:v>
                </c:pt>
                <c:pt idx="3">
                  <c:v>1.1336846168193999</c:v>
                </c:pt>
                <c:pt idx="4">
                  <c:v>0.52200000000000002</c:v>
                </c:pt>
              </c:numCache>
            </c:numRef>
          </c:val>
        </c:ser>
        <c:dLbls>
          <c:showLegendKey val="0"/>
          <c:showVal val="0"/>
          <c:showCatName val="0"/>
          <c:showSerName val="0"/>
          <c:showPercent val="0"/>
          <c:showBubbleSize val="0"/>
        </c:dLbls>
        <c:gapWidth val="150"/>
        <c:axId val="58099968"/>
        <c:axId val="58114048"/>
      </c:barChart>
      <c:lineChart>
        <c:grouping val="standard"/>
        <c:varyColors val="0"/>
        <c:ser>
          <c:idx val="1"/>
          <c:order val="1"/>
          <c:tx>
            <c:strRef>
              <c:f>Sheet1!$A$6</c:f>
              <c:strCache>
                <c:ptCount val="1"/>
                <c:pt idx="0">
                  <c:v>No. of Funds</c:v>
                </c:pt>
              </c:strCache>
            </c:strRef>
          </c:tx>
          <c:dPt>
            <c:idx val="4"/>
            <c:bubble3D val="0"/>
            <c:spPr>
              <a:ln>
                <a:prstDash val="dash"/>
              </a:ln>
            </c:spPr>
          </c:dPt>
          <c:dLbls>
            <c:dLbl>
              <c:idx val="4"/>
              <c:layout>
                <c:manualLayout>
                  <c:x val="-3.3718898615855281E-2"/>
                  <c:y val="-7.01713927239196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Sheet1!$D$4:$H$4</c:f>
              <c:strCache>
                <c:ptCount val="5"/>
                <c:pt idx="0">
                  <c:v>2010</c:v>
                </c:pt>
                <c:pt idx="1">
                  <c:v>2011</c:v>
                </c:pt>
                <c:pt idx="2">
                  <c:v>2012</c:v>
                </c:pt>
                <c:pt idx="3">
                  <c:v>2013</c:v>
                </c:pt>
                <c:pt idx="4">
                  <c:v>Q1 2014</c:v>
                </c:pt>
              </c:strCache>
            </c:strRef>
          </c:cat>
          <c:val>
            <c:numRef>
              <c:f>Sheet1!$D$6:$H$6</c:f>
              <c:numCache>
                <c:formatCode>0</c:formatCode>
                <c:ptCount val="5"/>
                <c:pt idx="0">
                  <c:v>24</c:v>
                </c:pt>
                <c:pt idx="1">
                  <c:v>18</c:v>
                </c:pt>
                <c:pt idx="2">
                  <c:v>19</c:v>
                </c:pt>
                <c:pt idx="3">
                  <c:v>12</c:v>
                </c:pt>
                <c:pt idx="4">
                  <c:v>6</c:v>
                </c:pt>
              </c:numCache>
            </c:numRef>
          </c:val>
          <c:smooth val="0"/>
        </c:ser>
        <c:dLbls>
          <c:showLegendKey val="0"/>
          <c:showVal val="0"/>
          <c:showCatName val="0"/>
          <c:showSerName val="0"/>
          <c:showPercent val="0"/>
          <c:showBubbleSize val="0"/>
        </c:dLbls>
        <c:marker val="1"/>
        <c:smooth val="0"/>
        <c:axId val="58261504"/>
        <c:axId val="58115968"/>
      </c:lineChart>
      <c:catAx>
        <c:axId val="58099968"/>
        <c:scaling>
          <c:orientation val="minMax"/>
        </c:scaling>
        <c:delete val="0"/>
        <c:axPos val="b"/>
        <c:numFmt formatCode="General" sourceLinked="1"/>
        <c:majorTickMark val="out"/>
        <c:minorTickMark val="none"/>
        <c:tickLblPos val="nextTo"/>
        <c:crossAx val="58114048"/>
        <c:crosses val="autoZero"/>
        <c:auto val="1"/>
        <c:lblAlgn val="ctr"/>
        <c:lblOffset val="100"/>
        <c:noMultiLvlLbl val="0"/>
      </c:catAx>
      <c:valAx>
        <c:axId val="58114048"/>
        <c:scaling>
          <c:orientation val="minMax"/>
          <c:max val="4"/>
        </c:scaling>
        <c:delete val="0"/>
        <c:axPos val="l"/>
        <c:title>
          <c:tx>
            <c:rich>
              <a:bodyPr rot="-5400000" vert="horz"/>
              <a:lstStyle/>
              <a:p>
                <a:pPr>
                  <a:defRPr/>
                </a:pPr>
                <a:r>
                  <a:rPr lang="en-US"/>
                  <a:t>US$ Billions</a:t>
                </a:r>
              </a:p>
            </c:rich>
          </c:tx>
          <c:layout/>
          <c:overlay val="0"/>
        </c:title>
        <c:numFmt formatCode="&quot;$&quot;#,##0" sourceLinked="0"/>
        <c:majorTickMark val="out"/>
        <c:minorTickMark val="none"/>
        <c:tickLblPos val="nextTo"/>
        <c:crossAx val="58099968"/>
        <c:crosses val="autoZero"/>
        <c:crossBetween val="between"/>
        <c:majorUnit val="2"/>
      </c:valAx>
      <c:valAx>
        <c:axId val="58115968"/>
        <c:scaling>
          <c:orientation val="minMax"/>
          <c:max val="25"/>
        </c:scaling>
        <c:delete val="0"/>
        <c:axPos val="r"/>
        <c:title>
          <c:tx>
            <c:rich>
              <a:bodyPr rot="5400000" vert="horz"/>
              <a:lstStyle/>
              <a:p>
                <a:pPr>
                  <a:defRPr/>
                </a:pPr>
                <a:r>
                  <a:rPr lang="en-US" dirty="0" smtClean="0"/>
                  <a:t>No. of Funds</a:t>
                </a:r>
                <a:endParaRPr lang="en-US" dirty="0"/>
              </a:p>
            </c:rich>
          </c:tx>
          <c:layout/>
          <c:overlay val="0"/>
        </c:title>
        <c:numFmt formatCode="0" sourceLinked="1"/>
        <c:majorTickMark val="out"/>
        <c:minorTickMark val="none"/>
        <c:tickLblPos val="nextTo"/>
        <c:crossAx val="58261504"/>
        <c:crosses val="max"/>
        <c:crossBetween val="between"/>
        <c:majorUnit val="5"/>
      </c:valAx>
      <c:catAx>
        <c:axId val="58261504"/>
        <c:scaling>
          <c:orientation val="minMax"/>
        </c:scaling>
        <c:delete val="1"/>
        <c:axPos val="b"/>
        <c:majorTickMark val="out"/>
        <c:minorTickMark val="none"/>
        <c:tickLblPos val="nextTo"/>
        <c:crossAx val="58115968"/>
        <c:crosses val="autoZero"/>
        <c:auto val="1"/>
        <c:lblAlgn val="ctr"/>
        <c:lblOffset val="100"/>
        <c:noMultiLvlLbl val="0"/>
      </c:catAx>
    </c:plotArea>
    <c:plotVisOnly val="1"/>
    <c:dispBlanksAs val="gap"/>
    <c:showDLblsOverMax val="0"/>
  </c:chart>
  <c:txPr>
    <a:bodyPr/>
    <a:lstStyle/>
    <a:p>
      <a:pPr>
        <a:defRPr sz="12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26445365393306E-2"/>
          <c:y val="0.21183243378455086"/>
          <c:w val="0.55535052394434448"/>
          <c:h val="0.68361714818983843"/>
        </c:manualLayout>
      </c:layout>
      <c:doughnutChart>
        <c:varyColors val="1"/>
        <c:ser>
          <c:idx val="0"/>
          <c:order val="0"/>
          <c:tx>
            <c:strRef>
              <c:f>Sheet1!$B$1</c:f>
              <c:strCache>
                <c:ptCount val="1"/>
                <c:pt idx="0">
                  <c:v>No. of Deals</c:v>
                </c:pt>
              </c:strCache>
            </c:strRef>
          </c:tx>
          <c:dLbls>
            <c:txPr>
              <a:bodyPr/>
              <a:lstStyle/>
              <a:p>
                <a:pPr>
                  <a:defRPr sz="1200">
                    <a:solidFill>
                      <a:schemeClr val="bg1"/>
                    </a:solidFill>
                  </a:defRPr>
                </a:pPr>
                <a:endParaRPr lang="en-US"/>
              </a:p>
            </c:txPr>
            <c:showLegendKey val="0"/>
            <c:showVal val="0"/>
            <c:showCatName val="0"/>
            <c:showSerName val="0"/>
            <c:showPercent val="1"/>
            <c:showBubbleSize val="0"/>
            <c:showLeaderLines val="1"/>
          </c:dLbls>
          <c:cat>
            <c:strRef>
              <c:f>Sheet1!$A$2:$A$7</c:f>
              <c:strCache>
                <c:ptCount val="6"/>
                <c:pt idx="0">
                  <c:v>Energy &amp; Natural Resources</c:v>
                </c:pt>
                <c:pt idx="1">
                  <c:v>Banking &amp; Financial Services</c:v>
                </c:pt>
                <c:pt idx="2">
                  <c:v>Industrials &amp; Manufacturing</c:v>
                </c:pt>
                <c:pt idx="3">
                  <c:v>Infrastructure</c:v>
                </c:pt>
                <c:pt idx="4">
                  <c:v>Agribusiness</c:v>
                </c:pt>
                <c:pt idx="5">
                  <c:v>Other</c:v>
                </c:pt>
              </c:strCache>
            </c:strRef>
          </c:cat>
          <c:val>
            <c:numRef>
              <c:f>Sheet1!$B$2:$B$7</c:f>
              <c:numCache>
                <c:formatCode>General</c:formatCode>
                <c:ptCount val="6"/>
                <c:pt idx="0">
                  <c:v>7</c:v>
                </c:pt>
                <c:pt idx="1">
                  <c:v>4</c:v>
                </c:pt>
                <c:pt idx="2">
                  <c:v>2</c:v>
                </c:pt>
                <c:pt idx="3">
                  <c:v>2</c:v>
                </c:pt>
                <c:pt idx="4">
                  <c:v>2</c:v>
                </c:pt>
                <c:pt idx="5">
                  <c:v>2</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0833144232585601"/>
          <c:y val="0.18675495673312814"/>
          <c:w val="0.3916685701837187"/>
          <c:h val="0.74244223649582941"/>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1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Sheet1!$E$2:$S$2</c:f>
              <c:numCache>
                <c:formatCode>General</c:formatCode>
                <c:ptCount val="15"/>
                <c:pt idx="0">
                  <c:v>25.24</c:v>
                </c:pt>
                <c:pt idx="1">
                  <c:v>24.98</c:v>
                </c:pt>
                <c:pt idx="2">
                  <c:v>26.63</c:v>
                </c:pt>
                <c:pt idx="3">
                  <c:v>25.87</c:v>
                </c:pt>
                <c:pt idx="4">
                  <c:v>29.92</c:v>
                </c:pt>
                <c:pt idx="5">
                  <c:v>9.48</c:v>
                </c:pt>
                <c:pt idx="6">
                  <c:v>-1.54</c:v>
                </c:pt>
                <c:pt idx="7">
                  <c:v>1.84</c:v>
                </c:pt>
                <c:pt idx="8">
                  <c:v>-4.0199999999999996</c:v>
                </c:pt>
                <c:pt idx="9">
                  <c:v>7.13</c:v>
                </c:pt>
                <c:pt idx="10">
                  <c:v>9.99</c:v>
                </c:pt>
                <c:pt idx="11">
                  <c:v>6.02</c:v>
                </c:pt>
                <c:pt idx="12">
                  <c:v>8.19</c:v>
                </c:pt>
                <c:pt idx="13">
                  <c:v>9.51</c:v>
                </c:pt>
                <c:pt idx="14">
                  <c:v>13.64</c:v>
                </c:pt>
              </c:numCache>
            </c:numRef>
          </c:val>
          <c:smooth val="0"/>
        </c:ser>
        <c:ser>
          <c:idx val="1"/>
          <c:order val="1"/>
          <c:tx>
            <c:strRef>
              <c:f>Sheet1!$A$3</c:f>
              <c:strCache>
                <c:ptCount val="1"/>
                <c:pt idx="0">
                  <c:v>3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Sheet1!$E$3:$S$3</c:f>
              <c:numCache>
                <c:formatCode>General</c:formatCode>
                <c:ptCount val="15"/>
                <c:pt idx="0">
                  <c:v>5.85</c:v>
                </c:pt>
                <c:pt idx="1">
                  <c:v>6.52</c:v>
                </c:pt>
                <c:pt idx="2">
                  <c:v>7.31</c:v>
                </c:pt>
                <c:pt idx="3">
                  <c:v>10.11</c:v>
                </c:pt>
                <c:pt idx="4">
                  <c:v>10.98</c:v>
                </c:pt>
                <c:pt idx="5">
                  <c:v>11.9</c:v>
                </c:pt>
                <c:pt idx="6">
                  <c:v>18.5</c:v>
                </c:pt>
                <c:pt idx="7">
                  <c:v>21.55</c:v>
                </c:pt>
                <c:pt idx="8">
                  <c:v>15.47</c:v>
                </c:pt>
                <c:pt idx="9">
                  <c:v>12.71</c:v>
                </c:pt>
                <c:pt idx="10">
                  <c:v>10.59</c:v>
                </c:pt>
                <c:pt idx="11">
                  <c:v>9.92</c:v>
                </c:pt>
                <c:pt idx="12">
                  <c:v>9.86</c:v>
                </c:pt>
                <c:pt idx="13">
                  <c:v>8.07</c:v>
                </c:pt>
                <c:pt idx="14">
                  <c:v>7.19</c:v>
                </c:pt>
              </c:numCache>
            </c:numRef>
          </c:val>
          <c:smooth val="0"/>
        </c:ser>
        <c:ser>
          <c:idx val="2"/>
          <c:order val="2"/>
          <c:tx>
            <c:strRef>
              <c:f>Sheet1!$A$4</c:f>
              <c:strCache>
                <c:ptCount val="1"/>
                <c:pt idx="0">
                  <c:v>5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Sheet1!$E$4:$S$4</c:f>
              <c:numCache>
                <c:formatCode>General</c:formatCode>
                <c:ptCount val="15"/>
                <c:pt idx="0">
                  <c:v>12.83</c:v>
                </c:pt>
                <c:pt idx="1">
                  <c:v>14.1</c:v>
                </c:pt>
                <c:pt idx="2">
                  <c:v>15.92</c:v>
                </c:pt>
                <c:pt idx="3">
                  <c:v>15.75</c:v>
                </c:pt>
                <c:pt idx="4">
                  <c:v>15.29</c:v>
                </c:pt>
                <c:pt idx="5">
                  <c:v>12.11</c:v>
                </c:pt>
                <c:pt idx="6">
                  <c:v>10.119999999999999</c:v>
                </c:pt>
                <c:pt idx="7">
                  <c:v>10.76</c:v>
                </c:pt>
                <c:pt idx="8">
                  <c:v>7.81</c:v>
                </c:pt>
                <c:pt idx="9">
                  <c:v>6.85</c:v>
                </c:pt>
                <c:pt idx="10">
                  <c:v>5.66</c:v>
                </c:pt>
                <c:pt idx="11">
                  <c:v>7.02</c:v>
                </c:pt>
                <c:pt idx="12">
                  <c:v>6.83</c:v>
                </c:pt>
                <c:pt idx="13">
                  <c:v>9.4700000000000006</c:v>
                </c:pt>
                <c:pt idx="14">
                  <c:v>14.59</c:v>
                </c:pt>
              </c:numCache>
            </c:numRef>
          </c:val>
          <c:smooth val="0"/>
        </c:ser>
        <c:ser>
          <c:idx val="3"/>
          <c:order val="3"/>
          <c:tx>
            <c:strRef>
              <c:f>Sheet1!$A$5</c:f>
              <c:strCache>
                <c:ptCount val="1"/>
                <c:pt idx="0">
                  <c:v>10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Sheet1!$E$5:$S$5</c:f>
              <c:numCache>
                <c:formatCode>General</c:formatCode>
                <c:ptCount val="15"/>
                <c:pt idx="0">
                  <c:v>7.69</c:v>
                </c:pt>
                <c:pt idx="1">
                  <c:v>9.0500000000000007</c:v>
                </c:pt>
                <c:pt idx="2">
                  <c:v>11.01</c:v>
                </c:pt>
                <c:pt idx="3">
                  <c:v>11.7</c:v>
                </c:pt>
                <c:pt idx="4">
                  <c:v>11.96</c:v>
                </c:pt>
                <c:pt idx="5">
                  <c:v>10.62</c:v>
                </c:pt>
                <c:pt idx="6">
                  <c:v>11.23</c:v>
                </c:pt>
                <c:pt idx="7">
                  <c:v>12.01</c:v>
                </c:pt>
                <c:pt idx="8">
                  <c:v>11.35</c:v>
                </c:pt>
                <c:pt idx="9">
                  <c:v>11.79</c:v>
                </c:pt>
                <c:pt idx="10">
                  <c:v>12.7</c:v>
                </c:pt>
                <c:pt idx="11">
                  <c:v>12.98</c:v>
                </c:pt>
                <c:pt idx="12">
                  <c:v>12.44</c:v>
                </c:pt>
                <c:pt idx="13">
                  <c:v>11.84</c:v>
                </c:pt>
                <c:pt idx="14">
                  <c:v>12.45</c:v>
                </c:pt>
              </c:numCache>
            </c:numRef>
          </c:val>
          <c:smooth val="0"/>
        </c:ser>
        <c:dLbls>
          <c:showLegendKey val="0"/>
          <c:showVal val="0"/>
          <c:showCatName val="0"/>
          <c:showSerName val="0"/>
          <c:showPercent val="0"/>
          <c:showBubbleSize val="0"/>
        </c:dLbls>
        <c:marker val="1"/>
        <c:smooth val="0"/>
        <c:axId val="59561088"/>
        <c:axId val="59562624"/>
      </c:lineChart>
      <c:catAx>
        <c:axId val="59561088"/>
        <c:scaling>
          <c:orientation val="minMax"/>
        </c:scaling>
        <c:delete val="0"/>
        <c:axPos val="b"/>
        <c:majorTickMark val="out"/>
        <c:minorTickMark val="none"/>
        <c:tickLblPos val="low"/>
        <c:txPr>
          <a:bodyPr/>
          <a:lstStyle/>
          <a:p>
            <a:pPr>
              <a:defRPr sz="1400"/>
            </a:pPr>
            <a:endParaRPr lang="en-US"/>
          </a:p>
        </c:txPr>
        <c:crossAx val="59562624"/>
        <c:crosses val="autoZero"/>
        <c:auto val="1"/>
        <c:lblAlgn val="ctr"/>
        <c:lblOffset val="100"/>
        <c:tickLblSkip val="2"/>
        <c:tickMarkSkip val="2"/>
        <c:noMultiLvlLbl val="0"/>
      </c:catAx>
      <c:valAx>
        <c:axId val="59562624"/>
        <c:scaling>
          <c:orientation val="minMax"/>
        </c:scaling>
        <c:delete val="0"/>
        <c:axPos val="l"/>
        <c:title>
          <c:tx>
            <c:rich>
              <a:bodyPr rot="-5400000" vert="horz"/>
              <a:lstStyle/>
              <a:p>
                <a:pPr>
                  <a:defRPr sz="1400"/>
                </a:pPr>
                <a:r>
                  <a:rPr lang="en-US" sz="1400" dirty="0" smtClean="0"/>
                  <a:t>% IRR, Net</a:t>
                </a:r>
                <a:endParaRPr lang="en-US" sz="1400" dirty="0"/>
              </a:p>
            </c:rich>
          </c:tx>
          <c:layout>
            <c:manualLayout>
              <c:xMode val="edge"/>
              <c:yMode val="edge"/>
              <c:x val="1.5432098765432098E-3"/>
              <c:y val="0.30601376988720413"/>
            </c:manualLayout>
          </c:layout>
          <c:overlay val="0"/>
        </c:title>
        <c:numFmt formatCode="General" sourceLinked="1"/>
        <c:majorTickMark val="out"/>
        <c:minorTickMark val="none"/>
        <c:tickLblPos val="nextTo"/>
        <c:txPr>
          <a:bodyPr/>
          <a:lstStyle/>
          <a:p>
            <a:pPr>
              <a:defRPr sz="1400"/>
            </a:pPr>
            <a:endParaRPr lang="en-US"/>
          </a:p>
        </c:txPr>
        <c:crossAx val="59561088"/>
        <c:crosses val="autoZero"/>
        <c:crossBetween val="between"/>
      </c:valAx>
    </c:plotArea>
    <c:legend>
      <c:legendPos val="b"/>
      <c:layout>
        <c:manualLayout>
          <c:xMode val="edge"/>
          <c:yMode val="edge"/>
          <c:x val="9.8953412073490815E-2"/>
          <c:y val="0.76454889268869408"/>
          <c:w val="0.49771386215611935"/>
          <c:h val="6.0283745138879838E-2"/>
        </c:manualLayout>
      </c:layout>
      <c:overlay val="0"/>
      <c:txPr>
        <a:bodyPr/>
        <a:lstStyle/>
        <a:p>
          <a:pPr>
            <a:defRPr sz="14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1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Sheet1!$E$2:$S$2</c:f>
              <c:numCache>
                <c:formatCode>General</c:formatCode>
                <c:ptCount val="15"/>
                <c:pt idx="0">
                  <c:v>29.1</c:v>
                </c:pt>
                <c:pt idx="1">
                  <c:v>31.43</c:v>
                </c:pt>
                <c:pt idx="2">
                  <c:v>32.020000000000003</c:v>
                </c:pt>
                <c:pt idx="3">
                  <c:v>29.83</c:v>
                </c:pt>
                <c:pt idx="4">
                  <c:v>30.85</c:v>
                </c:pt>
                <c:pt idx="5">
                  <c:v>10.92</c:v>
                </c:pt>
                <c:pt idx="6">
                  <c:v>-1.66</c:v>
                </c:pt>
                <c:pt idx="7">
                  <c:v>0.6</c:v>
                </c:pt>
                <c:pt idx="8">
                  <c:v>-3.29</c:v>
                </c:pt>
                <c:pt idx="9">
                  <c:v>6.51</c:v>
                </c:pt>
                <c:pt idx="10">
                  <c:v>10.27</c:v>
                </c:pt>
                <c:pt idx="11">
                  <c:v>7.72</c:v>
                </c:pt>
                <c:pt idx="12">
                  <c:v>8.74</c:v>
                </c:pt>
                <c:pt idx="13">
                  <c:v>10.51</c:v>
                </c:pt>
                <c:pt idx="14">
                  <c:v>16.03</c:v>
                </c:pt>
              </c:numCache>
            </c:numRef>
          </c:val>
          <c:smooth val="0"/>
        </c:ser>
        <c:ser>
          <c:idx val="1"/>
          <c:order val="1"/>
          <c:tx>
            <c:strRef>
              <c:f>Sheet1!$A$3</c:f>
              <c:strCache>
                <c:ptCount val="1"/>
                <c:pt idx="0">
                  <c:v>3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Sheet1!$E$3:$S$3</c:f>
              <c:numCache>
                <c:formatCode>General</c:formatCode>
                <c:ptCount val="15"/>
                <c:pt idx="0">
                  <c:v>7.77</c:v>
                </c:pt>
                <c:pt idx="1">
                  <c:v>8.14</c:v>
                </c:pt>
                <c:pt idx="2">
                  <c:v>9.5299999999999994</c:v>
                </c:pt>
                <c:pt idx="3">
                  <c:v>13.03</c:v>
                </c:pt>
                <c:pt idx="4">
                  <c:v>14.77</c:v>
                </c:pt>
                <c:pt idx="5">
                  <c:v>14.51</c:v>
                </c:pt>
                <c:pt idx="6">
                  <c:v>21.29</c:v>
                </c:pt>
                <c:pt idx="7">
                  <c:v>23.31</c:v>
                </c:pt>
                <c:pt idx="8">
                  <c:v>16.989999999999998</c:v>
                </c:pt>
                <c:pt idx="9">
                  <c:v>14.68</c:v>
                </c:pt>
                <c:pt idx="10">
                  <c:v>11.81</c:v>
                </c:pt>
                <c:pt idx="11">
                  <c:v>11.16</c:v>
                </c:pt>
                <c:pt idx="12">
                  <c:v>10.39</c:v>
                </c:pt>
                <c:pt idx="13">
                  <c:v>8.4499999999999993</c:v>
                </c:pt>
                <c:pt idx="14">
                  <c:v>7.8</c:v>
                </c:pt>
              </c:numCache>
            </c:numRef>
          </c:val>
          <c:smooth val="0"/>
        </c:ser>
        <c:ser>
          <c:idx val="2"/>
          <c:order val="2"/>
          <c:tx>
            <c:strRef>
              <c:f>Sheet1!$A$4</c:f>
              <c:strCache>
                <c:ptCount val="1"/>
                <c:pt idx="0">
                  <c:v>5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Sheet1!$E$4:$S$4</c:f>
              <c:numCache>
                <c:formatCode>General</c:formatCode>
                <c:ptCount val="15"/>
                <c:pt idx="0">
                  <c:v>12.63</c:v>
                </c:pt>
                <c:pt idx="1">
                  <c:v>14.21</c:v>
                </c:pt>
                <c:pt idx="2">
                  <c:v>16.73</c:v>
                </c:pt>
                <c:pt idx="3">
                  <c:v>16.670000000000002</c:v>
                </c:pt>
                <c:pt idx="4">
                  <c:v>16.54</c:v>
                </c:pt>
                <c:pt idx="5">
                  <c:v>13.43</c:v>
                </c:pt>
                <c:pt idx="6">
                  <c:v>11.42</c:v>
                </c:pt>
                <c:pt idx="7">
                  <c:v>11.91</c:v>
                </c:pt>
                <c:pt idx="8">
                  <c:v>9.06</c:v>
                </c:pt>
                <c:pt idx="9">
                  <c:v>7.84</c:v>
                </c:pt>
                <c:pt idx="10">
                  <c:v>6.78</c:v>
                </c:pt>
                <c:pt idx="11">
                  <c:v>8.7899999999999991</c:v>
                </c:pt>
                <c:pt idx="12">
                  <c:v>9.06</c:v>
                </c:pt>
                <c:pt idx="13">
                  <c:v>11.08</c:v>
                </c:pt>
                <c:pt idx="14">
                  <c:v>16.89</c:v>
                </c:pt>
              </c:numCache>
            </c:numRef>
          </c:val>
          <c:smooth val="0"/>
        </c:ser>
        <c:ser>
          <c:idx val="3"/>
          <c:order val="3"/>
          <c:tx>
            <c:strRef>
              <c:f>Sheet1!$A$5</c:f>
              <c:strCache>
                <c:ptCount val="1"/>
                <c:pt idx="0">
                  <c:v>10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Sheet1!$E$5:$S$5</c:f>
              <c:numCache>
                <c:formatCode>General</c:formatCode>
                <c:ptCount val="15"/>
                <c:pt idx="0">
                  <c:v>7.8</c:v>
                </c:pt>
                <c:pt idx="1">
                  <c:v>9.2799999999999994</c:v>
                </c:pt>
                <c:pt idx="2">
                  <c:v>11.87</c:v>
                </c:pt>
                <c:pt idx="3">
                  <c:v>12.55</c:v>
                </c:pt>
                <c:pt idx="4">
                  <c:v>12.81</c:v>
                </c:pt>
                <c:pt idx="5">
                  <c:v>11.19</c:v>
                </c:pt>
                <c:pt idx="6">
                  <c:v>11.38</c:v>
                </c:pt>
                <c:pt idx="7">
                  <c:v>11.96</c:v>
                </c:pt>
                <c:pt idx="8">
                  <c:v>11.39</c:v>
                </c:pt>
                <c:pt idx="9">
                  <c:v>11.6</c:v>
                </c:pt>
                <c:pt idx="10">
                  <c:v>12.36</c:v>
                </c:pt>
                <c:pt idx="11">
                  <c:v>12.78</c:v>
                </c:pt>
                <c:pt idx="12">
                  <c:v>12.22</c:v>
                </c:pt>
                <c:pt idx="13">
                  <c:v>12.05</c:v>
                </c:pt>
                <c:pt idx="14">
                  <c:v>12.75</c:v>
                </c:pt>
              </c:numCache>
            </c:numRef>
          </c:val>
          <c:smooth val="0"/>
        </c:ser>
        <c:dLbls>
          <c:showLegendKey val="0"/>
          <c:showVal val="0"/>
          <c:showCatName val="0"/>
          <c:showSerName val="0"/>
          <c:showPercent val="0"/>
          <c:showBubbleSize val="0"/>
        </c:dLbls>
        <c:marker val="1"/>
        <c:smooth val="0"/>
        <c:axId val="59615872"/>
        <c:axId val="59621760"/>
      </c:lineChart>
      <c:catAx>
        <c:axId val="59615872"/>
        <c:scaling>
          <c:orientation val="minMax"/>
        </c:scaling>
        <c:delete val="0"/>
        <c:axPos val="b"/>
        <c:majorTickMark val="out"/>
        <c:minorTickMark val="none"/>
        <c:tickLblPos val="low"/>
        <c:txPr>
          <a:bodyPr/>
          <a:lstStyle/>
          <a:p>
            <a:pPr>
              <a:defRPr sz="1400"/>
            </a:pPr>
            <a:endParaRPr lang="en-US"/>
          </a:p>
        </c:txPr>
        <c:crossAx val="59621760"/>
        <c:crosses val="autoZero"/>
        <c:auto val="1"/>
        <c:lblAlgn val="ctr"/>
        <c:lblOffset val="100"/>
        <c:tickLblSkip val="2"/>
        <c:tickMarkSkip val="2"/>
        <c:noMultiLvlLbl val="0"/>
      </c:catAx>
      <c:valAx>
        <c:axId val="59621760"/>
        <c:scaling>
          <c:orientation val="minMax"/>
        </c:scaling>
        <c:delete val="0"/>
        <c:axPos val="l"/>
        <c:title>
          <c:tx>
            <c:rich>
              <a:bodyPr rot="-5400000" vert="horz"/>
              <a:lstStyle/>
              <a:p>
                <a:pPr>
                  <a:defRPr sz="1400"/>
                </a:pPr>
                <a:r>
                  <a:rPr lang="en-US" sz="1400" dirty="0" smtClean="0"/>
                  <a:t>% IRR, Net</a:t>
                </a:r>
                <a:endParaRPr lang="en-US" sz="1400" dirty="0"/>
              </a:p>
            </c:rich>
          </c:tx>
          <c:layout>
            <c:manualLayout>
              <c:xMode val="edge"/>
              <c:yMode val="edge"/>
              <c:x val="1.5432098765432098E-3"/>
              <c:y val="0.30601376988720413"/>
            </c:manualLayout>
          </c:layout>
          <c:overlay val="0"/>
        </c:title>
        <c:numFmt formatCode="General" sourceLinked="1"/>
        <c:majorTickMark val="out"/>
        <c:minorTickMark val="none"/>
        <c:tickLblPos val="nextTo"/>
        <c:txPr>
          <a:bodyPr/>
          <a:lstStyle/>
          <a:p>
            <a:pPr>
              <a:defRPr sz="1400"/>
            </a:pPr>
            <a:endParaRPr lang="en-US"/>
          </a:p>
        </c:txPr>
        <c:crossAx val="59615872"/>
        <c:crosses val="autoZero"/>
        <c:crossBetween val="between"/>
      </c:valAx>
    </c:plotArea>
    <c:legend>
      <c:legendPos val="b"/>
      <c:layout>
        <c:manualLayout>
          <c:xMode val="edge"/>
          <c:yMode val="edge"/>
          <c:x val="9.8953412073490815E-2"/>
          <c:y val="0.76454889268869408"/>
          <c:w val="0.49771386215611935"/>
          <c:h val="6.0283745138879838E-2"/>
        </c:manualLayout>
      </c:layout>
      <c:overlay val="0"/>
      <c:txPr>
        <a:bodyPr/>
        <a:lstStyle/>
        <a:p>
          <a:pPr>
            <a:defRPr sz="14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1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Sheet1!$E$2:$S$2</c:f>
              <c:numCache>
                <c:formatCode>General</c:formatCode>
                <c:ptCount val="15"/>
                <c:pt idx="0">
                  <c:v>3.58</c:v>
                </c:pt>
                <c:pt idx="1">
                  <c:v>2.65</c:v>
                </c:pt>
                <c:pt idx="2">
                  <c:v>8.41</c:v>
                </c:pt>
                <c:pt idx="3">
                  <c:v>17.75</c:v>
                </c:pt>
                <c:pt idx="4">
                  <c:v>45.19</c:v>
                </c:pt>
                <c:pt idx="5">
                  <c:v>14</c:v>
                </c:pt>
                <c:pt idx="6">
                  <c:v>7.74</c:v>
                </c:pt>
                <c:pt idx="7">
                  <c:v>13.95</c:v>
                </c:pt>
                <c:pt idx="8">
                  <c:v>-11.25</c:v>
                </c:pt>
                <c:pt idx="9">
                  <c:v>9.2200000000000006</c:v>
                </c:pt>
                <c:pt idx="10">
                  <c:v>10.46</c:v>
                </c:pt>
                <c:pt idx="11">
                  <c:v>1.45</c:v>
                </c:pt>
                <c:pt idx="12">
                  <c:v>14.55</c:v>
                </c:pt>
                <c:pt idx="13">
                  <c:v>17.7</c:v>
                </c:pt>
                <c:pt idx="14">
                  <c:v>21.01</c:v>
                </c:pt>
              </c:numCache>
            </c:numRef>
          </c:val>
          <c:smooth val="0"/>
        </c:ser>
        <c:ser>
          <c:idx val="1"/>
          <c:order val="1"/>
          <c:tx>
            <c:strRef>
              <c:f>Sheet1!$A$3</c:f>
              <c:strCache>
                <c:ptCount val="1"/>
                <c:pt idx="0">
                  <c:v>3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Sheet1!$E$3:$S$3</c:f>
              <c:numCache>
                <c:formatCode>General</c:formatCode>
                <c:ptCount val="15"/>
                <c:pt idx="0">
                  <c:v>-7.73</c:v>
                </c:pt>
                <c:pt idx="1">
                  <c:v>-5.25</c:v>
                </c:pt>
                <c:pt idx="2">
                  <c:v>-5.86</c:v>
                </c:pt>
                <c:pt idx="3">
                  <c:v>-4.4000000000000004</c:v>
                </c:pt>
                <c:pt idx="4">
                  <c:v>1.62</c:v>
                </c:pt>
                <c:pt idx="5">
                  <c:v>1.41</c:v>
                </c:pt>
                <c:pt idx="6">
                  <c:v>10.63</c:v>
                </c:pt>
                <c:pt idx="7">
                  <c:v>17.29</c:v>
                </c:pt>
                <c:pt idx="8">
                  <c:v>11.87</c:v>
                </c:pt>
                <c:pt idx="9">
                  <c:v>9.49</c:v>
                </c:pt>
                <c:pt idx="10">
                  <c:v>10.25</c:v>
                </c:pt>
                <c:pt idx="11">
                  <c:v>10.48</c:v>
                </c:pt>
                <c:pt idx="12">
                  <c:v>13.62</c:v>
                </c:pt>
                <c:pt idx="13">
                  <c:v>13.37</c:v>
                </c:pt>
                <c:pt idx="14">
                  <c:v>12.99</c:v>
                </c:pt>
              </c:numCache>
            </c:numRef>
          </c:val>
          <c:smooth val="0"/>
        </c:ser>
        <c:ser>
          <c:idx val="2"/>
          <c:order val="2"/>
          <c:tx>
            <c:strRef>
              <c:f>Sheet1!$A$4</c:f>
              <c:strCache>
                <c:ptCount val="1"/>
                <c:pt idx="0">
                  <c:v>5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Sheet1!$E$4:$S$4</c:f>
              <c:numCache>
                <c:formatCode>General</c:formatCode>
                <c:ptCount val="15"/>
                <c:pt idx="0">
                  <c:v>8.65</c:v>
                </c:pt>
                <c:pt idx="1">
                  <c:v>10.97</c:v>
                </c:pt>
                <c:pt idx="2">
                  <c:v>10.9</c:v>
                </c:pt>
                <c:pt idx="3">
                  <c:v>11.34</c:v>
                </c:pt>
                <c:pt idx="4">
                  <c:v>12.93</c:v>
                </c:pt>
                <c:pt idx="5">
                  <c:v>7.36</c:v>
                </c:pt>
                <c:pt idx="6">
                  <c:v>6.73</c:v>
                </c:pt>
                <c:pt idx="7">
                  <c:v>8.42</c:v>
                </c:pt>
                <c:pt idx="8">
                  <c:v>2.69</c:v>
                </c:pt>
                <c:pt idx="9">
                  <c:v>2.4700000000000002</c:v>
                </c:pt>
                <c:pt idx="10">
                  <c:v>1.72</c:v>
                </c:pt>
                <c:pt idx="11">
                  <c:v>0.77</c:v>
                </c:pt>
                <c:pt idx="12">
                  <c:v>1.22</c:v>
                </c:pt>
                <c:pt idx="13">
                  <c:v>6.18</c:v>
                </c:pt>
                <c:pt idx="14">
                  <c:v>12.3</c:v>
                </c:pt>
              </c:numCache>
            </c:numRef>
          </c:val>
          <c:smooth val="0"/>
        </c:ser>
        <c:ser>
          <c:idx val="3"/>
          <c:order val="3"/>
          <c:tx>
            <c:strRef>
              <c:f>Sheet1!$A$5</c:f>
              <c:strCache>
                <c:ptCount val="1"/>
                <c:pt idx="0">
                  <c:v>10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Sheet1!$E$5:$S$5</c:f>
              <c:numCache>
                <c:formatCode>General</c:formatCode>
                <c:ptCount val="15"/>
                <c:pt idx="0">
                  <c:v>13.99</c:v>
                </c:pt>
                <c:pt idx="1">
                  <c:v>15.82</c:v>
                </c:pt>
                <c:pt idx="2">
                  <c:v>14.86</c:v>
                </c:pt>
                <c:pt idx="3">
                  <c:v>16.100000000000001</c:v>
                </c:pt>
                <c:pt idx="4">
                  <c:v>18.329999999999998</c:v>
                </c:pt>
                <c:pt idx="5">
                  <c:v>14.84</c:v>
                </c:pt>
                <c:pt idx="6">
                  <c:v>15.56</c:v>
                </c:pt>
                <c:pt idx="7">
                  <c:v>17.07</c:v>
                </c:pt>
                <c:pt idx="8">
                  <c:v>15.01</c:v>
                </c:pt>
                <c:pt idx="9">
                  <c:v>16.27</c:v>
                </c:pt>
                <c:pt idx="10">
                  <c:v>16.71</c:v>
                </c:pt>
                <c:pt idx="11">
                  <c:v>16.47</c:v>
                </c:pt>
                <c:pt idx="12">
                  <c:v>15.78</c:v>
                </c:pt>
                <c:pt idx="13">
                  <c:v>16.52</c:v>
                </c:pt>
                <c:pt idx="14">
                  <c:v>16.45</c:v>
                </c:pt>
              </c:numCache>
            </c:numRef>
          </c:val>
          <c:smooth val="0"/>
        </c:ser>
        <c:dLbls>
          <c:showLegendKey val="0"/>
          <c:showVal val="0"/>
          <c:showCatName val="0"/>
          <c:showSerName val="0"/>
          <c:showPercent val="0"/>
          <c:showBubbleSize val="0"/>
        </c:dLbls>
        <c:marker val="1"/>
        <c:smooth val="0"/>
        <c:axId val="44167552"/>
        <c:axId val="44169088"/>
      </c:lineChart>
      <c:catAx>
        <c:axId val="44167552"/>
        <c:scaling>
          <c:orientation val="minMax"/>
        </c:scaling>
        <c:delete val="0"/>
        <c:axPos val="b"/>
        <c:majorTickMark val="out"/>
        <c:minorTickMark val="none"/>
        <c:tickLblPos val="low"/>
        <c:txPr>
          <a:bodyPr/>
          <a:lstStyle/>
          <a:p>
            <a:pPr>
              <a:defRPr sz="1400"/>
            </a:pPr>
            <a:endParaRPr lang="en-US"/>
          </a:p>
        </c:txPr>
        <c:crossAx val="44169088"/>
        <c:crosses val="autoZero"/>
        <c:auto val="1"/>
        <c:lblAlgn val="ctr"/>
        <c:lblOffset val="100"/>
        <c:tickLblSkip val="2"/>
        <c:tickMarkSkip val="2"/>
        <c:noMultiLvlLbl val="0"/>
      </c:catAx>
      <c:valAx>
        <c:axId val="44169088"/>
        <c:scaling>
          <c:orientation val="minMax"/>
        </c:scaling>
        <c:delete val="0"/>
        <c:axPos val="l"/>
        <c:title>
          <c:tx>
            <c:rich>
              <a:bodyPr rot="-5400000" vert="horz"/>
              <a:lstStyle/>
              <a:p>
                <a:pPr>
                  <a:defRPr sz="1400"/>
                </a:pPr>
                <a:r>
                  <a:rPr lang="en-US" sz="1400" dirty="0" smtClean="0"/>
                  <a:t>% IRR, Net</a:t>
                </a:r>
                <a:endParaRPr lang="en-US" sz="1400" dirty="0"/>
              </a:p>
            </c:rich>
          </c:tx>
          <c:layout>
            <c:manualLayout>
              <c:xMode val="edge"/>
              <c:yMode val="edge"/>
              <c:x val="1.5432098765432098E-3"/>
              <c:y val="0.30601376988720413"/>
            </c:manualLayout>
          </c:layout>
          <c:overlay val="0"/>
        </c:title>
        <c:numFmt formatCode="General" sourceLinked="1"/>
        <c:majorTickMark val="out"/>
        <c:minorTickMark val="none"/>
        <c:tickLblPos val="nextTo"/>
        <c:txPr>
          <a:bodyPr/>
          <a:lstStyle/>
          <a:p>
            <a:pPr>
              <a:defRPr sz="1400"/>
            </a:pPr>
            <a:endParaRPr lang="en-US"/>
          </a:p>
        </c:txPr>
        <c:crossAx val="44167552"/>
        <c:crosses val="autoZero"/>
        <c:crossBetween val="between"/>
      </c:valAx>
    </c:plotArea>
    <c:legend>
      <c:legendPos val="b"/>
      <c:layout>
        <c:manualLayout>
          <c:xMode val="edge"/>
          <c:yMode val="edge"/>
          <c:x val="0.1128423009623797"/>
          <c:y val="0.7673549253495886"/>
          <c:w val="0.49771386215611935"/>
          <c:h val="6.0283745138879838E-2"/>
        </c:manualLayout>
      </c:layout>
      <c:overlay val="0"/>
      <c:txPr>
        <a:bodyPr/>
        <a:lstStyle/>
        <a:p>
          <a:pPr>
            <a:defRPr sz="14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1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Sheet1!$E$2:$S$2</c:f>
              <c:numCache>
                <c:formatCode>General</c:formatCode>
                <c:ptCount val="15"/>
                <c:pt idx="0">
                  <c:v>26.13</c:v>
                </c:pt>
                <c:pt idx="1">
                  <c:v>10.220000000000001</c:v>
                </c:pt>
                <c:pt idx="2">
                  <c:v>10.29</c:v>
                </c:pt>
                <c:pt idx="3">
                  <c:v>9.74</c:v>
                </c:pt>
                <c:pt idx="4">
                  <c:v>16.649999999999999</c:v>
                </c:pt>
                <c:pt idx="5">
                  <c:v>2.59</c:v>
                </c:pt>
                <c:pt idx="6">
                  <c:v>-9.99</c:v>
                </c:pt>
                <c:pt idx="7">
                  <c:v>-4.2300000000000004</c:v>
                </c:pt>
                <c:pt idx="8">
                  <c:v>-6.46</c:v>
                </c:pt>
                <c:pt idx="9">
                  <c:v>8.08</c:v>
                </c:pt>
                <c:pt idx="10">
                  <c:v>5.0599999999999996</c:v>
                </c:pt>
                <c:pt idx="11">
                  <c:v>0.08</c:v>
                </c:pt>
                <c:pt idx="12">
                  <c:v>-0.27</c:v>
                </c:pt>
                <c:pt idx="13">
                  <c:v>-1.1499999999999999</c:v>
                </c:pt>
                <c:pt idx="14">
                  <c:v>-2.76</c:v>
                </c:pt>
              </c:numCache>
            </c:numRef>
          </c:val>
          <c:smooth val="0"/>
        </c:ser>
        <c:ser>
          <c:idx val="1"/>
          <c:order val="1"/>
          <c:tx>
            <c:strRef>
              <c:f>Sheet1!$A$3</c:f>
              <c:strCache>
                <c:ptCount val="1"/>
                <c:pt idx="0">
                  <c:v>3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Sheet1!$E$3:$S$3</c:f>
              <c:numCache>
                <c:formatCode>General</c:formatCode>
                <c:ptCount val="15"/>
                <c:pt idx="0">
                  <c:v>9.7200000000000006</c:v>
                </c:pt>
                <c:pt idx="1">
                  <c:v>11.32</c:v>
                </c:pt>
                <c:pt idx="2">
                  <c:v>9.86</c:v>
                </c:pt>
                <c:pt idx="3">
                  <c:v>9.52</c:v>
                </c:pt>
                <c:pt idx="4">
                  <c:v>2.0099999999999998</c:v>
                </c:pt>
                <c:pt idx="5">
                  <c:v>10.35</c:v>
                </c:pt>
                <c:pt idx="6">
                  <c:v>15.68</c:v>
                </c:pt>
                <c:pt idx="7">
                  <c:v>21.97</c:v>
                </c:pt>
                <c:pt idx="8">
                  <c:v>13.72</c:v>
                </c:pt>
                <c:pt idx="9">
                  <c:v>6.4</c:v>
                </c:pt>
                <c:pt idx="10">
                  <c:v>2.69</c:v>
                </c:pt>
                <c:pt idx="11">
                  <c:v>3.12</c:v>
                </c:pt>
                <c:pt idx="12">
                  <c:v>4.13</c:v>
                </c:pt>
                <c:pt idx="13">
                  <c:v>1.89</c:v>
                </c:pt>
                <c:pt idx="14">
                  <c:v>-2.41</c:v>
                </c:pt>
              </c:numCache>
            </c:numRef>
          </c:val>
          <c:smooth val="0"/>
        </c:ser>
        <c:ser>
          <c:idx val="2"/>
          <c:order val="2"/>
          <c:tx>
            <c:strRef>
              <c:f>Sheet1!$A$4</c:f>
              <c:strCache>
                <c:ptCount val="1"/>
                <c:pt idx="0">
                  <c:v>5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Sheet1!$E$4:$S$4</c:f>
              <c:numCache>
                <c:formatCode>General</c:formatCode>
                <c:ptCount val="15"/>
                <c:pt idx="0">
                  <c:v>18.57</c:v>
                </c:pt>
                <c:pt idx="1">
                  <c:v>17.95</c:v>
                </c:pt>
                <c:pt idx="2">
                  <c:v>17.62</c:v>
                </c:pt>
                <c:pt idx="3">
                  <c:v>16.16</c:v>
                </c:pt>
                <c:pt idx="4">
                  <c:v>15.46</c:v>
                </c:pt>
                <c:pt idx="5">
                  <c:v>13.57</c:v>
                </c:pt>
                <c:pt idx="6">
                  <c:v>11.11</c:v>
                </c:pt>
                <c:pt idx="7">
                  <c:v>11.92</c:v>
                </c:pt>
                <c:pt idx="8">
                  <c:v>8.99</c:v>
                </c:pt>
                <c:pt idx="9">
                  <c:v>8.66</c:v>
                </c:pt>
                <c:pt idx="10">
                  <c:v>5.85</c:v>
                </c:pt>
                <c:pt idx="11">
                  <c:v>5.99</c:v>
                </c:pt>
                <c:pt idx="12">
                  <c:v>1.04</c:v>
                </c:pt>
                <c:pt idx="13">
                  <c:v>6.84</c:v>
                </c:pt>
                <c:pt idx="14">
                  <c:v>9.8800000000000008</c:v>
                </c:pt>
              </c:numCache>
            </c:numRef>
          </c:val>
          <c:smooth val="0"/>
        </c:ser>
        <c:ser>
          <c:idx val="3"/>
          <c:order val="3"/>
          <c:tx>
            <c:strRef>
              <c:f>Sheet1!$A$5</c:f>
              <c:strCache>
                <c:ptCount val="1"/>
                <c:pt idx="0">
                  <c:v>10 Year</c:v>
                </c:pt>
              </c:strCache>
            </c:strRef>
          </c:tx>
          <c:marker>
            <c:symbol val="none"/>
          </c:marker>
          <c:cat>
            <c:strRef>
              <c:f>Sheet1!$E$1:$S$1</c:f>
              <c:strCache>
                <c:ptCount val="15"/>
                <c:pt idx="0">
                  <c:v>Jun-10</c:v>
                </c:pt>
                <c:pt idx="1">
                  <c:v>Sep-10</c:v>
                </c:pt>
                <c:pt idx="2">
                  <c:v>Dec-10</c:v>
                </c:pt>
                <c:pt idx="3">
                  <c:v>Mar-11</c:v>
                </c:pt>
                <c:pt idx="4">
                  <c:v>Jun-11</c:v>
                </c:pt>
                <c:pt idx="5">
                  <c:v>Sep-11</c:v>
                </c:pt>
                <c:pt idx="6">
                  <c:v>Dec-11</c:v>
                </c:pt>
                <c:pt idx="7">
                  <c:v>Mar-12</c:v>
                </c:pt>
                <c:pt idx="8">
                  <c:v>Jun-12</c:v>
                </c:pt>
                <c:pt idx="9">
                  <c:v>Sep-12</c:v>
                </c:pt>
                <c:pt idx="10">
                  <c:v>Dec-12</c:v>
                </c:pt>
                <c:pt idx="11">
                  <c:v>Mar-13</c:v>
                </c:pt>
                <c:pt idx="12">
                  <c:v>Jun-13</c:v>
                </c:pt>
                <c:pt idx="13">
                  <c:v>Sep-13</c:v>
                </c:pt>
                <c:pt idx="14">
                  <c:v>Dec-13</c:v>
                </c:pt>
              </c:strCache>
            </c:strRef>
          </c:cat>
          <c:val>
            <c:numRef>
              <c:f>Sheet1!$E$5:$S$5</c:f>
              <c:numCache>
                <c:formatCode>General</c:formatCode>
                <c:ptCount val="15"/>
                <c:pt idx="0">
                  <c:v>1.96</c:v>
                </c:pt>
                <c:pt idx="1">
                  <c:v>2.7</c:v>
                </c:pt>
                <c:pt idx="2">
                  <c:v>3.66</c:v>
                </c:pt>
                <c:pt idx="3">
                  <c:v>3.84</c:v>
                </c:pt>
                <c:pt idx="4">
                  <c:v>3.61</c:v>
                </c:pt>
                <c:pt idx="5">
                  <c:v>4.3</c:v>
                </c:pt>
                <c:pt idx="6">
                  <c:v>6.96</c:v>
                </c:pt>
                <c:pt idx="7">
                  <c:v>8.24</c:v>
                </c:pt>
                <c:pt idx="8">
                  <c:v>8.42</c:v>
                </c:pt>
                <c:pt idx="9">
                  <c:v>9.6300000000000008</c:v>
                </c:pt>
                <c:pt idx="10">
                  <c:v>12.63</c:v>
                </c:pt>
                <c:pt idx="11">
                  <c:v>12.87</c:v>
                </c:pt>
                <c:pt idx="12">
                  <c:v>12.53</c:v>
                </c:pt>
                <c:pt idx="13">
                  <c:v>12.46</c:v>
                </c:pt>
                <c:pt idx="14">
                  <c:v>11.74</c:v>
                </c:pt>
              </c:numCache>
            </c:numRef>
          </c:val>
          <c:smooth val="0"/>
        </c:ser>
        <c:dLbls>
          <c:showLegendKey val="0"/>
          <c:showVal val="0"/>
          <c:showCatName val="0"/>
          <c:showSerName val="0"/>
          <c:showPercent val="0"/>
          <c:showBubbleSize val="0"/>
        </c:dLbls>
        <c:marker val="1"/>
        <c:smooth val="0"/>
        <c:axId val="44202240"/>
        <c:axId val="44212224"/>
      </c:lineChart>
      <c:catAx>
        <c:axId val="44202240"/>
        <c:scaling>
          <c:orientation val="minMax"/>
        </c:scaling>
        <c:delete val="0"/>
        <c:axPos val="b"/>
        <c:majorTickMark val="out"/>
        <c:minorTickMark val="none"/>
        <c:tickLblPos val="low"/>
        <c:txPr>
          <a:bodyPr/>
          <a:lstStyle/>
          <a:p>
            <a:pPr>
              <a:defRPr sz="1400"/>
            </a:pPr>
            <a:endParaRPr lang="en-US"/>
          </a:p>
        </c:txPr>
        <c:crossAx val="44212224"/>
        <c:crosses val="autoZero"/>
        <c:auto val="1"/>
        <c:lblAlgn val="ctr"/>
        <c:lblOffset val="100"/>
        <c:tickLblSkip val="2"/>
        <c:tickMarkSkip val="2"/>
        <c:noMultiLvlLbl val="0"/>
      </c:catAx>
      <c:valAx>
        <c:axId val="44212224"/>
        <c:scaling>
          <c:orientation val="minMax"/>
        </c:scaling>
        <c:delete val="0"/>
        <c:axPos val="l"/>
        <c:title>
          <c:tx>
            <c:rich>
              <a:bodyPr rot="-5400000" vert="horz"/>
              <a:lstStyle/>
              <a:p>
                <a:pPr>
                  <a:defRPr sz="1400"/>
                </a:pPr>
                <a:r>
                  <a:rPr lang="en-US" sz="1400" dirty="0" smtClean="0"/>
                  <a:t>% IRR, Net</a:t>
                </a:r>
                <a:endParaRPr lang="en-US" sz="1400" dirty="0"/>
              </a:p>
            </c:rich>
          </c:tx>
          <c:layout>
            <c:manualLayout>
              <c:xMode val="edge"/>
              <c:yMode val="edge"/>
              <c:x val="1.5432098765432098E-3"/>
              <c:y val="0.30601376988720413"/>
            </c:manualLayout>
          </c:layout>
          <c:overlay val="0"/>
        </c:title>
        <c:numFmt formatCode="General" sourceLinked="1"/>
        <c:majorTickMark val="out"/>
        <c:minorTickMark val="none"/>
        <c:tickLblPos val="nextTo"/>
        <c:txPr>
          <a:bodyPr/>
          <a:lstStyle/>
          <a:p>
            <a:pPr>
              <a:defRPr sz="1400"/>
            </a:pPr>
            <a:endParaRPr lang="en-US"/>
          </a:p>
        </c:txPr>
        <c:crossAx val="44202240"/>
        <c:crosses val="autoZero"/>
        <c:crossBetween val="between"/>
      </c:valAx>
    </c:plotArea>
    <c:legend>
      <c:legendPos val="b"/>
      <c:layout>
        <c:manualLayout>
          <c:xMode val="edge"/>
          <c:yMode val="edge"/>
          <c:x val="0.1128423009623797"/>
          <c:y val="0.7673549253495886"/>
          <c:w val="0.49771386215611935"/>
          <c:h val="6.0283745138879838E-2"/>
        </c:manualLayout>
      </c:layout>
      <c:overlay val="0"/>
      <c:txPr>
        <a:bodyPr/>
        <a:lstStyle/>
        <a:p>
          <a:pPr>
            <a:defRPr sz="14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EM Fundraising</c:v>
          </c:tx>
          <c:spPr>
            <a:solidFill>
              <a:schemeClr val="accent1"/>
            </a:solidFill>
          </c:spPr>
          <c:invertIfNegative val="0"/>
          <c:dLbls>
            <c:dLbl>
              <c:idx val="1"/>
              <c:layout>
                <c:manualLayout>
                  <c:x val="-6.1728395061728392E-3"/>
                  <c:y val="2.8060326608944368E-3"/>
                </c:manualLayout>
              </c:layout>
              <c:showLegendKey val="0"/>
              <c:showVal val="1"/>
              <c:showCatName val="0"/>
              <c:showSerName val="0"/>
              <c:showPercent val="0"/>
              <c:showBubbleSize val="0"/>
            </c:dLbl>
            <c:dLbl>
              <c:idx val="6"/>
              <c:delete val="1"/>
            </c:dLbl>
            <c:numFmt formatCode="0%" sourceLinked="0"/>
            <c:txPr>
              <a:bodyPr/>
              <a:lstStyle/>
              <a:p>
                <a:pPr>
                  <a:defRPr sz="1400"/>
                </a:pPr>
                <a:endParaRPr lang="en-US"/>
              </a:p>
            </c:txPr>
            <c:showLegendKey val="0"/>
            <c:showVal val="1"/>
            <c:showCatName val="0"/>
            <c:showSerName val="0"/>
            <c:showPercent val="0"/>
            <c:showBubbleSize val="0"/>
            <c:showLeaderLines val="0"/>
          </c:dLbls>
          <c:cat>
            <c:strRef>
              <c:f>Sheet1!$D$4:$J$4</c:f>
              <c:strCache>
                <c:ptCount val="7"/>
                <c:pt idx="0">
                  <c:v>2008</c:v>
                </c:pt>
                <c:pt idx="1">
                  <c:v>2009</c:v>
                </c:pt>
                <c:pt idx="2">
                  <c:v>2010</c:v>
                </c:pt>
                <c:pt idx="3">
                  <c:v>2011</c:v>
                </c:pt>
                <c:pt idx="4">
                  <c:v>2012</c:v>
                </c:pt>
                <c:pt idx="5">
                  <c:v>2013</c:v>
                </c:pt>
                <c:pt idx="6">
                  <c:v>Q1 2014</c:v>
                </c:pt>
              </c:strCache>
            </c:strRef>
          </c:cat>
          <c:val>
            <c:numRef>
              <c:f>Sheet1!$D$17:$J$17</c:f>
              <c:numCache>
                <c:formatCode>0%</c:formatCode>
                <c:ptCount val="7"/>
                <c:pt idx="0">
                  <c:v>0.13834237035905064</c:v>
                </c:pt>
                <c:pt idx="1">
                  <c:v>0.11978538771286011</c:v>
                </c:pt>
                <c:pt idx="2">
                  <c:v>0.18266273419438064</c:v>
                </c:pt>
                <c:pt idx="3">
                  <c:v>0.19691265731162425</c:v>
                </c:pt>
                <c:pt idx="4">
                  <c:v>0.20390190346555223</c:v>
                </c:pt>
                <c:pt idx="5">
                  <c:v>0.11531032900861406</c:v>
                </c:pt>
                <c:pt idx="6">
                  <c:v>0</c:v>
                </c:pt>
              </c:numCache>
            </c:numRef>
          </c:val>
        </c:ser>
        <c:ser>
          <c:idx val="1"/>
          <c:order val="1"/>
          <c:tx>
            <c:v>EM Investment</c:v>
          </c:tx>
          <c:invertIfNegative val="0"/>
          <c:dLbls>
            <c:dLbl>
              <c:idx val="0"/>
              <c:layout>
                <c:manualLayout>
                  <c:x val="7.716049382716049E-3"/>
                  <c:y val="0"/>
                </c:manualLayout>
              </c:layout>
              <c:showLegendKey val="0"/>
              <c:showVal val="1"/>
              <c:showCatName val="0"/>
              <c:showSerName val="0"/>
              <c:showPercent val="0"/>
              <c:showBubbleSize val="0"/>
            </c:dLbl>
            <c:dLbl>
              <c:idx val="1"/>
              <c:layout>
                <c:manualLayout>
                  <c:x val="7.716049382716049E-3"/>
                  <c:y val="0"/>
                </c:manualLayout>
              </c:layout>
              <c:showLegendKey val="0"/>
              <c:showVal val="1"/>
              <c:showCatName val="0"/>
              <c:showSerName val="0"/>
              <c:showPercent val="0"/>
              <c:showBubbleSize val="0"/>
            </c:dLbl>
            <c:dLbl>
              <c:idx val="2"/>
              <c:layout>
                <c:manualLayout>
                  <c:x val="1.0802469135802469E-2"/>
                  <c:y val="2.806032660894488E-3"/>
                </c:manualLayout>
              </c:layout>
              <c:showLegendKey val="0"/>
              <c:showVal val="1"/>
              <c:showCatName val="0"/>
              <c:showSerName val="0"/>
              <c:showPercent val="0"/>
              <c:showBubbleSize val="0"/>
            </c:dLbl>
            <c:dLbl>
              <c:idx val="3"/>
              <c:layout>
                <c:manualLayout>
                  <c:x val="6.1728395061728392E-3"/>
                  <c:y val="5.612065321788976E-3"/>
                </c:manualLayout>
              </c:layout>
              <c:showLegendKey val="0"/>
              <c:showVal val="1"/>
              <c:showCatName val="0"/>
              <c:showSerName val="0"/>
              <c:showPercent val="0"/>
              <c:showBubbleSize val="0"/>
            </c:dLbl>
            <c:dLbl>
              <c:idx val="4"/>
              <c:layout>
                <c:manualLayout>
                  <c:x val="7.716049382716049E-3"/>
                  <c:y val="2.8060326608945396E-3"/>
                </c:manualLayout>
              </c:layout>
              <c:showLegendKey val="0"/>
              <c:showVal val="1"/>
              <c:showCatName val="0"/>
              <c:showSerName val="0"/>
              <c:showPercent val="0"/>
              <c:showBubbleSize val="0"/>
            </c:dLbl>
            <c:dLbl>
              <c:idx val="5"/>
              <c:layout>
                <c:manualLayout>
                  <c:x val="4.6296296296296294E-3"/>
                  <c:y val="0"/>
                </c:manualLayout>
              </c:layout>
              <c:showLegendKey val="0"/>
              <c:showVal val="1"/>
              <c:showCatName val="0"/>
              <c:showSerName val="0"/>
              <c:showPercent val="0"/>
              <c:showBubbleSize val="0"/>
            </c:dLbl>
            <c:dLbl>
              <c:idx val="6"/>
              <c:delete val="1"/>
            </c:dLbl>
            <c:txPr>
              <a:bodyPr/>
              <a:lstStyle/>
              <a:p>
                <a:pPr>
                  <a:defRPr sz="1400"/>
                </a:pPr>
                <a:endParaRPr lang="en-US"/>
              </a:p>
            </c:txPr>
            <c:showLegendKey val="0"/>
            <c:showVal val="1"/>
            <c:showCatName val="0"/>
            <c:showSerName val="0"/>
            <c:showPercent val="0"/>
            <c:showBubbleSize val="0"/>
            <c:showLeaderLines val="0"/>
          </c:dLbls>
          <c:cat>
            <c:strRef>
              <c:f>Sheet1!$D$4:$J$4</c:f>
              <c:strCache>
                <c:ptCount val="7"/>
                <c:pt idx="0">
                  <c:v>2008</c:v>
                </c:pt>
                <c:pt idx="1">
                  <c:v>2009</c:v>
                </c:pt>
                <c:pt idx="2">
                  <c:v>2010</c:v>
                </c:pt>
                <c:pt idx="3">
                  <c:v>2011</c:v>
                </c:pt>
                <c:pt idx="4">
                  <c:v>2012</c:v>
                </c:pt>
                <c:pt idx="5">
                  <c:v>2013</c:v>
                </c:pt>
                <c:pt idx="6">
                  <c:v>Q1 2014</c:v>
                </c:pt>
              </c:strCache>
            </c:strRef>
          </c:cat>
          <c:val>
            <c:numRef>
              <c:f>Sheet1!$B$33:$H$33</c:f>
              <c:numCache>
                <c:formatCode>0%</c:formatCode>
                <c:ptCount val="7"/>
                <c:pt idx="0">
                  <c:v>0.10837952546050622</c:v>
                </c:pt>
                <c:pt idx="1">
                  <c:v>0.1421774693540612</c:v>
                </c:pt>
                <c:pt idx="2">
                  <c:v>0.1031489385950984</c:v>
                </c:pt>
                <c:pt idx="3">
                  <c:v>0.1040356727289347</c:v>
                </c:pt>
                <c:pt idx="4">
                  <c:v>0.10157422544862282</c:v>
                </c:pt>
                <c:pt idx="5">
                  <c:v>0.10598231733492797</c:v>
                </c:pt>
                <c:pt idx="6">
                  <c:v>0</c:v>
                </c:pt>
              </c:numCache>
            </c:numRef>
          </c:val>
        </c:ser>
        <c:dLbls>
          <c:showLegendKey val="0"/>
          <c:showVal val="0"/>
          <c:showCatName val="0"/>
          <c:showSerName val="0"/>
          <c:showPercent val="0"/>
          <c:showBubbleSize val="0"/>
        </c:dLbls>
        <c:gapWidth val="150"/>
        <c:axId val="42746624"/>
        <c:axId val="42748160"/>
      </c:barChart>
      <c:catAx>
        <c:axId val="42746624"/>
        <c:scaling>
          <c:orientation val="minMax"/>
        </c:scaling>
        <c:delete val="0"/>
        <c:axPos val="b"/>
        <c:numFmt formatCode="General" sourceLinked="1"/>
        <c:majorTickMark val="out"/>
        <c:minorTickMark val="none"/>
        <c:tickLblPos val="nextTo"/>
        <c:crossAx val="42748160"/>
        <c:crosses val="autoZero"/>
        <c:auto val="1"/>
        <c:lblAlgn val="ctr"/>
        <c:lblOffset val="100"/>
        <c:noMultiLvlLbl val="0"/>
      </c:catAx>
      <c:valAx>
        <c:axId val="42748160"/>
        <c:scaling>
          <c:orientation val="minMax"/>
        </c:scaling>
        <c:delete val="0"/>
        <c:axPos val="l"/>
        <c:title>
          <c:tx>
            <c:rich>
              <a:bodyPr rot="-5400000" vert="horz"/>
              <a:lstStyle/>
              <a:p>
                <a:pPr>
                  <a:defRPr/>
                </a:pPr>
                <a:r>
                  <a:rPr lang="en-US" dirty="0" smtClean="0"/>
                  <a:t>% of</a:t>
                </a:r>
                <a:r>
                  <a:rPr lang="en-US" baseline="0" dirty="0" smtClean="0"/>
                  <a:t> Global Total</a:t>
                </a:r>
                <a:endParaRPr lang="en-US" dirty="0"/>
              </a:p>
            </c:rich>
          </c:tx>
          <c:layout>
            <c:manualLayout>
              <c:xMode val="edge"/>
              <c:yMode val="edge"/>
              <c:x val="0"/>
              <c:y val="0.21100349251639927"/>
            </c:manualLayout>
          </c:layout>
          <c:overlay val="0"/>
        </c:title>
        <c:numFmt formatCode="0%" sourceLinked="0"/>
        <c:majorTickMark val="out"/>
        <c:minorTickMark val="none"/>
        <c:tickLblPos val="nextTo"/>
        <c:crossAx val="42746624"/>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Total Capital Raised (US$B)</c:v>
                </c:pt>
              </c:strCache>
            </c:strRef>
          </c:tx>
          <c:invertIfNegative val="0"/>
          <c:dLbls>
            <c:dLbl>
              <c:idx val="5"/>
              <c:layout>
                <c:manualLayout>
                  <c:x val="1.1316741696017772E-16"/>
                  <c:y val="8.4180979826834635E-3"/>
                </c:manualLayout>
              </c:layout>
              <c:numFmt formatCode="#,##0.0" sourceLinked="0"/>
              <c:spPr/>
              <c:txPr>
                <a:bodyPr/>
                <a:lstStyle/>
                <a:p>
                  <a:pPr>
                    <a:defRPr sz="1600"/>
                  </a:pPr>
                  <a:endParaRPr lang="en-US"/>
                </a:p>
              </c:txPr>
              <c:showLegendKey val="0"/>
              <c:showVal val="1"/>
              <c:showCatName val="0"/>
              <c:showSerName val="0"/>
              <c:showPercent val="0"/>
              <c:showBubbleSize val="0"/>
            </c:dLbl>
            <c:numFmt formatCode="#,##0" sourceLinked="0"/>
            <c:txPr>
              <a:bodyPr/>
              <a:lstStyle/>
              <a:p>
                <a:pPr>
                  <a:defRPr sz="1600"/>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0.0</c:formatCode>
                <c:ptCount val="6"/>
                <c:pt idx="0">
                  <c:v>23.070333311102953</c:v>
                </c:pt>
                <c:pt idx="1">
                  <c:v>29.166401236484507</c:v>
                </c:pt>
                <c:pt idx="2">
                  <c:v>44.130434323526849</c:v>
                </c:pt>
                <c:pt idx="3">
                  <c:v>44.846615948056069</c:v>
                </c:pt>
                <c:pt idx="4">
                  <c:v>38.378833322942192</c:v>
                </c:pt>
                <c:pt idx="5">
                  <c:v>6.4554287783659898</c:v>
                </c:pt>
              </c:numCache>
            </c:numRef>
          </c:val>
        </c:ser>
        <c:dLbls>
          <c:showLegendKey val="0"/>
          <c:showVal val="0"/>
          <c:showCatName val="0"/>
          <c:showSerName val="0"/>
          <c:showPercent val="0"/>
          <c:showBubbleSize val="0"/>
        </c:dLbls>
        <c:gapWidth val="150"/>
        <c:axId val="43516672"/>
        <c:axId val="43518208"/>
      </c:barChart>
      <c:lineChart>
        <c:grouping val="standard"/>
        <c:varyColors val="0"/>
        <c:ser>
          <c:idx val="1"/>
          <c:order val="1"/>
          <c:tx>
            <c:strRef>
              <c:f>Sheet1!$A$3</c:f>
              <c:strCache>
                <c:ptCount val="1"/>
                <c:pt idx="0">
                  <c:v>No. of Funds</c:v>
                </c:pt>
              </c:strCache>
            </c:strRef>
          </c:tx>
          <c:dPt>
            <c:idx val="5"/>
            <c:bubble3D val="0"/>
            <c:spPr>
              <a:ln>
                <a:prstDash val="dash"/>
              </a:ln>
            </c:spPr>
          </c:dPt>
          <c:dLbls>
            <c:dLbl>
              <c:idx val="5"/>
              <c:layout>
                <c:manualLayout>
                  <c:x val="-1.9305555555555669E-2"/>
                  <c:y val="-4.5878634005624877E-2"/>
                </c:manualLayout>
              </c:layout>
              <c:dLblPos val="r"/>
              <c:showLegendKey val="0"/>
              <c:showVal val="1"/>
              <c:showCatName val="0"/>
              <c:showSerName val="0"/>
              <c:showPercent val="0"/>
              <c:showBubbleSize val="0"/>
            </c:dLbl>
            <c:txPr>
              <a:bodyPr/>
              <a:lstStyle/>
              <a:p>
                <a:pPr>
                  <a:defRPr sz="1600">
                    <a:solidFill>
                      <a:schemeClr val="tx1"/>
                    </a:solidFill>
                  </a:defRPr>
                </a:pPr>
                <a:endParaRPr lang="en-US"/>
              </a:p>
            </c:txPr>
            <c:dLblPos val="t"/>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179</c:v>
                </c:pt>
                <c:pt idx="1">
                  <c:v>211</c:v>
                </c:pt>
                <c:pt idx="2">
                  <c:v>207</c:v>
                </c:pt>
                <c:pt idx="3">
                  <c:v>220</c:v>
                </c:pt>
                <c:pt idx="4">
                  <c:v>161</c:v>
                </c:pt>
                <c:pt idx="5">
                  <c:v>41</c:v>
                </c:pt>
              </c:numCache>
            </c:numRef>
          </c:val>
          <c:smooth val="0"/>
        </c:ser>
        <c:dLbls>
          <c:showLegendKey val="0"/>
          <c:showVal val="0"/>
          <c:showCatName val="0"/>
          <c:showSerName val="0"/>
          <c:showPercent val="0"/>
          <c:showBubbleSize val="0"/>
        </c:dLbls>
        <c:marker val="1"/>
        <c:smooth val="0"/>
        <c:axId val="43526400"/>
        <c:axId val="43524480"/>
      </c:lineChart>
      <c:catAx>
        <c:axId val="43516672"/>
        <c:scaling>
          <c:orientation val="minMax"/>
        </c:scaling>
        <c:delete val="0"/>
        <c:axPos val="b"/>
        <c:majorTickMark val="out"/>
        <c:minorTickMark val="none"/>
        <c:tickLblPos val="nextTo"/>
        <c:txPr>
          <a:bodyPr/>
          <a:lstStyle/>
          <a:p>
            <a:pPr>
              <a:defRPr sz="1600"/>
            </a:pPr>
            <a:endParaRPr lang="en-US"/>
          </a:p>
        </c:txPr>
        <c:crossAx val="43518208"/>
        <c:crosses val="autoZero"/>
        <c:auto val="1"/>
        <c:lblAlgn val="ctr"/>
        <c:lblOffset val="100"/>
        <c:noMultiLvlLbl val="0"/>
      </c:catAx>
      <c:valAx>
        <c:axId val="43518208"/>
        <c:scaling>
          <c:orientation val="minMax"/>
          <c:max val="100"/>
        </c:scaling>
        <c:delete val="0"/>
        <c:axPos val="l"/>
        <c:title>
          <c:tx>
            <c:rich>
              <a:bodyPr rot="-5400000" vert="horz"/>
              <a:lstStyle/>
              <a:p>
                <a:pPr>
                  <a:defRPr sz="1600"/>
                </a:pPr>
                <a:r>
                  <a:rPr lang="en-US" sz="1600" dirty="0" smtClean="0"/>
                  <a:t>US$ Billions</a:t>
                </a:r>
                <a:endParaRPr lang="en-US" sz="1600" dirty="0"/>
              </a:p>
            </c:rich>
          </c:tx>
          <c:layout/>
          <c:overlay val="0"/>
        </c:title>
        <c:numFmt formatCode="&quot;$&quot;#,##0" sourceLinked="0"/>
        <c:majorTickMark val="out"/>
        <c:minorTickMark val="none"/>
        <c:tickLblPos val="nextTo"/>
        <c:txPr>
          <a:bodyPr/>
          <a:lstStyle/>
          <a:p>
            <a:pPr>
              <a:defRPr sz="1600">
                <a:solidFill>
                  <a:schemeClr val="tx1"/>
                </a:solidFill>
              </a:defRPr>
            </a:pPr>
            <a:endParaRPr lang="en-US"/>
          </a:p>
        </c:txPr>
        <c:crossAx val="43516672"/>
        <c:crosses val="autoZero"/>
        <c:crossBetween val="between"/>
        <c:majorUnit val="20"/>
      </c:valAx>
      <c:valAx>
        <c:axId val="43524480"/>
        <c:scaling>
          <c:orientation val="minMax"/>
        </c:scaling>
        <c:delete val="0"/>
        <c:axPos val="r"/>
        <c:title>
          <c:tx>
            <c:rich>
              <a:bodyPr rot="5400000" vert="horz"/>
              <a:lstStyle/>
              <a:p>
                <a:pPr>
                  <a:defRPr sz="1600">
                    <a:solidFill>
                      <a:schemeClr val="tx1"/>
                    </a:solidFill>
                  </a:defRPr>
                </a:pPr>
                <a:r>
                  <a:rPr lang="en-US" sz="1600" dirty="0" smtClean="0">
                    <a:solidFill>
                      <a:schemeClr val="tx1"/>
                    </a:solidFill>
                  </a:rPr>
                  <a:t>No. of Funds</a:t>
                </a:r>
                <a:endParaRPr lang="en-US" sz="1600" dirty="0">
                  <a:solidFill>
                    <a:schemeClr val="tx1"/>
                  </a:solidFill>
                </a:endParaRPr>
              </a:p>
            </c:rich>
          </c:tx>
          <c:layout>
            <c:manualLayout>
              <c:xMode val="edge"/>
              <c:yMode val="edge"/>
              <c:x val="0.95879629629629615"/>
              <c:y val="0.25122101086553295"/>
            </c:manualLayout>
          </c:layout>
          <c:overlay val="0"/>
        </c:title>
        <c:numFmt formatCode="#,##0" sourceLinked="1"/>
        <c:majorTickMark val="out"/>
        <c:minorTickMark val="none"/>
        <c:tickLblPos val="nextTo"/>
        <c:txPr>
          <a:bodyPr/>
          <a:lstStyle/>
          <a:p>
            <a:pPr>
              <a:defRPr sz="1600">
                <a:solidFill>
                  <a:schemeClr val="tx1"/>
                </a:solidFill>
              </a:defRPr>
            </a:pPr>
            <a:endParaRPr lang="en-US"/>
          </a:p>
        </c:txPr>
        <c:crossAx val="43526400"/>
        <c:crosses val="max"/>
        <c:crossBetween val="between"/>
      </c:valAx>
      <c:catAx>
        <c:axId val="43526400"/>
        <c:scaling>
          <c:orientation val="minMax"/>
        </c:scaling>
        <c:delete val="1"/>
        <c:axPos val="b"/>
        <c:majorTickMark val="out"/>
        <c:minorTickMark val="none"/>
        <c:tickLblPos val="nextTo"/>
        <c:crossAx val="43524480"/>
        <c:crosses val="autoZero"/>
        <c:auto val="1"/>
        <c:lblAlgn val="ctr"/>
        <c:lblOffset val="100"/>
        <c:noMultiLvlLbl val="0"/>
      </c:catAx>
    </c:plotArea>
    <c:legend>
      <c:legendPos val="b"/>
      <c:legendEntry>
        <c:idx val="1"/>
        <c:txPr>
          <a:bodyPr/>
          <a:lstStyle/>
          <a:p>
            <a:pPr>
              <a:defRPr sz="1400">
                <a:solidFill>
                  <a:schemeClr val="tx1"/>
                </a:solidFill>
              </a:defRPr>
            </a:pPr>
            <a:endParaRPr lang="en-US"/>
          </a:p>
        </c:txPr>
      </c:legendEntry>
      <c:layout/>
      <c:overlay val="0"/>
      <c:txPr>
        <a:bodyPr/>
        <a:lstStyle/>
        <a:p>
          <a:pPr>
            <a:defRPr sz="1400">
              <a:solidFill>
                <a:schemeClr val="tx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Emerging Asia</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0.69160388966344943</c:v>
                </c:pt>
                <c:pt idx="1">
                  <c:v>0.59349588748793225</c:v>
                </c:pt>
                <c:pt idx="2">
                  <c:v>0.67848282318997322</c:v>
                </c:pt>
                <c:pt idx="3">
                  <c:v>0.62486402132717445</c:v>
                </c:pt>
                <c:pt idx="4">
                  <c:v>0.71404956286763244</c:v>
                </c:pt>
                <c:pt idx="5">
                  <c:v>0.62137949807624393</c:v>
                </c:pt>
              </c:numCache>
            </c:numRef>
          </c:val>
        </c:ser>
        <c:ser>
          <c:idx val="1"/>
          <c:order val="1"/>
          <c:tx>
            <c:strRef>
              <c:f>Sheet1!$A$3</c:f>
              <c:strCache>
                <c:ptCount val="1"/>
                <c:pt idx="0">
                  <c:v>CEE &amp; CIS</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3.6386426806118283E-2</c:v>
                </c:pt>
                <c:pt idx="1">
                  <c:v>3.7542305471995892E-2</c:v>
                </c:pt>
                <c:pt idx="2">
                  <c:v>4.3136211504853937E-2</c:v>
                </c:pt>
                <c:pt idx="3">
                  <c:v>0.11687522818578686</c:v>
                </c:pt>
                <c:pt idx="4">
                  <c:v>3.6027926410619693E-2</c:v>
                </c:pt>
                <c:pt idx="5">
                  <c:v>0.2254734445973883</c:v>
                </c:pt>
              </c:numCache>
            </c:numRef>
          </c:val>
        </c:ser>
        <c:ser>
          <c:idx val="2"/>
          <c:order val="2"/>
          <c:tx>
            <c:strRef>
              <c:f>Sheet1!$A$4</c:f>
              <c:strCache>
                <c:ptCount val="1"/>
                <c:pt idx="0">
                  <c:v>Latin America</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Sheet1!$B$4:$G$4</c:f>
              <c:numCache>
                <c:formatCode>0%</c:formatCode>
                <c:ptCount val="6"/>
                <c:pt idx="0">
                  <c:v>0.11326114590600504</c:v>
                </c:pt>
                <c:pt idx="1">
                  <c:v>0.22401297215870419</c:v>
                </c:pt>
                <c:pt idx="2">
                  <c:v>0.20144057768515411</c:v>
                </c:pt>
                <c:pt idx="3">
                  <c:v>0.11521092748011508</c:v>
                </c:pt>
                <c:pt idx="4">
                  <c:v>9.0820450643260692E-2</c:v>
                </c:pt>
                <c:pt idx="5">
                  <c:v>6.4229648474512624E-2</c:v>
                </c:pt>
              </c:numCache>
            </c:numRef>
          </c:val>
        </c:ser>
        <c:ser>
          <c:idx val="3"/>
          <c:order val="3"/>
          <c:tx>
            <c:strRef>
              <c:f>Sheet1!$A$5</c:f>
              <c:strCache>
                <c:ptCount val="1"/>
                <c:pt idx="0">
                  <c:v>MENA</c:v>
                </c:pt>
              </c:strCache>
            </c:strRef>
          </c:tx>
          <c:invertIfNegative val="0"/>
          <c:cat>
            <c:strRef>
              <c:f>Sheet1!$B$1:$G$1</c:f>
              <c:strCache>
                <c:ptCount val="6"/>
                <c:pt idx="0">
                  <c:v>2009</c:v>
                </c:pt>
                <c:pt idx="1">
                  <c:v>2010</c:v>
                </c:pt>
                <c:pt idx="2">
                  <c:v>2011</c:v>
                </c:pt>
                <c:pt idx="3">
                  <c:v>2012</c:v>
                </c:pt>
                <c:pt idx="4">
                  <c:v>2013</c:v>
                </c:pt>
                <c:pt idx="5">
                  <c:v>Q1 2014</c:v>
                </c:pt>
              </c:strCache>
            </c:strRef>
          </c:cat>
          <c:val>
            <c:numRef>
              <c:f>Sheet1!$B$5:$G$5</c:f>
              <c:numCache>
                <c:formatCode>0%</c:formatCode>
                <c:ptCount val="6"/>
                <c:pt idx="0">
                  <c:v>2.7621204535147444E-2</c:v>
                </c:pt>
                <c:pt idx="1">
                  <c:v>2.6978518209521234E-2</c:v>
                </c:pt>
                <c:pt idx="2">
                  <c:v>1.0067519953392869E-2</c:v>
                </c:pt>
                <c:pt idx="3">
                  <c:v>1.282207950431598E-2</c:v>
                </c:pt>
                <c:pt idx="4">
                  <c:v>1.481198825108059E-2</c:v>
                </c:pt>
                <c:pt idx="5">
                  <c:v>7.1257853783716603E-3</c:v>
                </c:pt>
              </c:numCache>
            </c:numRef>
          </c:val>
        </c:ser>
        <c:ser>
          <c:idx val="4"/>
          <c:order val="4"/>
          <c:tx>
            <c:strRef>
              <c:f>Sheet1!$A$6</c:f>
              <c:strCache>
                <c:ptCount val="1"/>
                <c:pt idx="0">
                  <c:v>Sub-Saharan Africa</c:v>
                </c:pt>
              </c:strCache>
            </c:strRef>
          </c:tx>
          <c:invertIfNegative val="0"/>
          <c:dLbls>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5"/>
              <c:layout/>
              <c:showLegendKey val="0"/>
              <c:showVal val="1"/>
              <c:showCatName val="0"/>
              <c:showSerName val="0"/>
              <c:showPercent val="0"/>
              <c:showBubbleSize val="0"/>
            </c:dLbl>
            <c:txPr>
              <a:bodyPr/>
              <a:lstStyle/>
              <a:p>
                <a:pPr>
                  <a:defRPr sz="1200">
                    <a:solidFill>
                      <a:schemeClr val="bg1"/>
                    </a:solidFill>
                  </a:defRPr>
                </a:pPr>
                <a:endParaRPr lang="en-US"/>
              </a:p>
            </c:txPr>
            <c:showLegendKey val="0"/>
            <c:showVal val="0"/>
            <c:showCatName val="0"/>
            <c:showSerName val="0"/>
            <c:showPercent val="0"/>
            <c:showBubbleSize val="0"/>
          </c:dLbls>
          <c:cat>
            <c:strRef>
              <c:f>Sheet1!$B$1:$G$1</c:f>
              <c:strCache>
                <c:ptCount val="6"/>
                <c:pt idx="0">
                  <c:v>2009</c:v>
                </c:pt>
                <c:pt idx="1">
                  <c:v>2010</c:v>
                </c:pt>
                <c:pt idx="2">
                  <c:v>2011</c:v>
                </c:pt>
                <c:pt idx="3">
                  <c:v>2012</c:v>
                </c:pt>
                <c:pt idx="4">
                  <c:v>2013</c:v>
                </c:pt>
                <c:pt idx="5">
                  <c:v>Q1 2014</c:v>
                </c:pt>
              </c:strCache>
            </c:strRef>
          </c:cat>
          <c:val>
            <c:numRef>
              <c:f>Sheet1!$B$6:$G$6</c:f>
              <c:numCache>
                <c:formatCode>0%</c:formatCode>
                <c:ptCount val="6"/>
                <c:pt idx="0">
                  <c:v>4.0708179977344279E-2</c:v>
                </c:pt>
                <c:pt idx="1">
                  <c:v>5.7958027615749523E-2</c:v>
                </c:pt>
                <c:pt idx="2">
                  <c:v>3.9318187577023621E-2</c:v>
                </c:pt>
                <c:pt idx="3">
                  <c:v>3.7551854538901905E-2</c:v>
                </c:pt>
                <c:pt idx="4">
                  <c:v>2.9539319428496108E-2</c:v>
                </c:pt>
                <c:pt idx="5">
                  <c:v>8.0862173206739274E-2</c:v>
                </c:pt>
              </c:numCache>
            </c:numRef>
          </c:val>
        </c:ser>
        <c:ser>
          <c:idx val="5"/>
          <c:order val="5"/>
          <c:tx>
            <c:strRef>
              <c:f>Sheet1!$A$7</c:f>
              <c:strCache>
                <c:ptCount val="1"/>
                <c:pt idx="0">
                  <c:v>Multi-Region</c:v>
                </c:pt>
              </c:strCache>
            </c:strRef>
          </c:tx>
          <c:spPr>
            <a:solidFill>
              <a:schemeClr val="tx2"/>
            </a:solidFill>
          </c:spPr>
          <c:invertIfNegative val="0"/>
          <c:dLbls>
            <c:dLbl>
              <c:idx val="2"/>
              <c:delete val="1"/>
            </c:dLbl>
            <c:dLbl>
              <c:idx val="5"/>
              <c:delete val="1"/>
            </c:dLbl>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Sheet1!$B$7:$G$7</c:f>
              <c:numCache>
                <c:formatCode>0%</c:formatCode>
                <c:ptCount val="6"/>
                <c:pt idx="0">
                  <c:v>9.0419153111935338E-2</c:v>
                </c:pt>
                <c:pt idx="1">
                  <c:v>6.0012289056096541E-2</c:v>
                </c:pt>
                <c:pt idx="2">
                  <c:v>2.7554680089602591E-2</c:v>
                </c:pt>
                <c:pt idx="3">
                  <c:v>9.2675888963705752E-2</c:v>
                </c:pt>
                <c:pt idx="4">
                  <c:v>0.11475075239891064</c:v>
                </c:pt>
                <c:pt idx="5">
                  <c:v>9.2945026674412957E-4</c:v>
                </c:pt>
              </c:numCache>
            </c:numRef>
          </c:val>
        </c:ser>
        <c:dLbls>
          <c:showLegendKey val="0"/>
          <c:showVal val="0"/>
          <c:showCatName val="0"/>
          <c:showSerName val="0"/>
          <c:showPercent val="0"/>
          <c:showBubbleSize val="0"/>
        </c:dLbls>
        <c:gapWidth val="150"/>
        <c:overlap val="100"/>
        <c:axId val="44831104"/>
        <c:axId val="44833792"/>
      </c:barChart>
      <c:catAx>
        <c:axId val="44831104"/>
        <c:scaling>
          <c:orientation val="minMax"/>
        </c:scaling>
        <c:delete val="0"/>
        <c:axPos val="b"/>
        <c:majorTickMark val="out"/>
        <c:minorTickMark val="none"/>
        <c:tickLblPos val="nextTo"/>
        <c:txPr>
          <a:bodyPr/>
          <a:lstStyle/>
          <a:p>
            <a:pPr>
              <a:defRPr sz="1600"/>
            </a:pPr>
            <a:endParaRPr lang="en-US"/>
          </a:p>
        </c:txPr>
        <c:crossAx val="44833792"/>
        <c:crosses val="autoZero"/>
        <c:auto val="1"/>
        <c:lblAlgn val="ctr"/>
        <c:lblOffset val="100"/>
        <c:noMultiLvlLbl val="0"/>
      </c:catAx>
      <c:valAx>
        <c:axId val="44833792"/>
        <c:scaling>
          <c:orientation val="minMax"/>
        </c:scaling>
        <c:delete val="0"/>
        <c:axPos val="l"/>
        <c:title>
          <c:tx>
            <c:rich>
              <a:bodyPr rot="-5400000" vert="horz"/>
              <a:lstStyle/>
              <a:p>
                <a:pPr>
                  <a:defRPr sz="1600"/>
                </a:pPr>
                <a:r>
                  <a:rPr lang="en-US" sz="1600" dirty="0" smtClean="0"/>
                  <a:t>% of Total Capital Raised</a:t>
                </a:r>
                <a:endParaRPr lang="en-US" sz="1600" dirty="0"/>
              </a:p>
            </c:rich>
          </c:tx>
          <c:layout/>
          <c:overlay val="0"/>
        </c:title>
        <c:numFmt formatCode="0%" sourceLinked="1"/>
        <c:majorTickMark val="out"/>
        <c:minorTickMark val="none"/>
        <c:tickLblPos val="nextTo"/>
        <c:txPr>
          <a:bodyPr/>
          <a:lstStyle/>
          <a:p>
            <a:pPr>
              <a:defRPr sz="1600"/>
            </a:pPr>
            <a:endParaRPr lang="en-US"/>
          </a:p>
        </c:txPr>
        <c:crossAx val="44831104"/>
        <c:crosses val="autoZero"/>
        <c:crossBetween val="between"/>
        <c:majorUnit val="0.2"/>
      </c:valAx>
    </c:plotArea>
    <c:legend>
      <c:legendPos val="b"/>
      <c:layout>
        <c:manualLayout>
          <c:xMode val="edge"/>
          <c:yMode val="edge"/>
          <c:x val="9.938271604938273E-2"/>
          <c:y val="0.92907498360017526"/>
          <c:w val="0.90000000000000013"/>
          <c:h val="5.4088820434457813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&lt;US$100m</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Sheet1!$B$2:$G$2</c:f>
              <c:numCache>
                <c:formatCode>0%</c:formatCode>
                <c:ptCount val="6"/>
                <c:pt idx="0">
                  <c:v>0.6</c:v>
                </c:pt>
                <c:pt idx="1">
                  <c:v>0.41964285714285715</c:v>
                </c:pt>
                <c:pt idx="2">
                  <c:v>0.30275229357798167</c:v>
                </c:pt>
                <c:pt idx="3">
                  <c:v>0.5</c:v>
                </c:pt>
                <c:pt idx="4">
                  <c:v>0.35632183908045978</c:v>
                </c:pt>
                <c:pt idx="5">
                  <c:v>0.26315789473684209</c:v>
                </c:pt>
              </c:numCache>
            </c:numRef>
          </c:val>
        </c:ser>
        <c:ser>
          <c:idx val="1"/>
          <c:order val="1"/>
          <c:tx>
            <c:strRef>
              <c:f>Sheet1!$A$3</c:f>
              <c:strCache>
                <c:ptCount val="1"/>
                <c:pt idx="0">
                  <c:v>US$100m-US$249m</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Sheet1!$B$3:$G$3</c:f>
              <c:numCache>
                <c:formatCode>0%</c:formatCode>
                <c:ptCount val="6"/>
                <c:pt idx="0">
                  <c:v>0.2</c:v>
                </c:pt>
                <c:pt idx="1">
                  <c:v>0.2857142857142857</c:v>
                </c:pt>
                <c:pt idx="2">
                  <c:v>0.24770642201834864</c:v>
                </c:pt>
                <c:pt idx="3">
                  <c:v>0.18965517241379309</c:v>
                </c:pt>
                <c:pt idx="4">
                  <c:v>0.27586206896551724</c:v>
                </c:pt>
                <c:pt idx="5">
                  <c:v>0.42105263157894735</c:v>
                </c:pt>
              </c:numCache>
            </c:numRef>
          </c:val>
        </c:ser>
        <c:ser>
          <c:idx val="2"/>
          <c:order val="2"/>
          <c:tx>
            <c:strRef>
              <c:f>Sheet1!$A$4</c:f>
              <c:strCache>
                <c:ptCount val="1"/>
                <c:pt idx="0">
                  <c:v>US$250m-US$499m</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Sheet1!$B$4:$G$4</c:f>
              <c:numCache>
                <c:formatCode>0%</c:formatCode>
                <c:ptCount val="6"/>
                <c:pt idx="0">
                  <c:v>9.0909090909090912E-2</c:v>
                </c:pt>
                <c:pt idx="1">
                  <c:v>0.13392857142857142</c:v>
                </c:pt>
                <c:pt idx="2">
                  <c:v>0.24770642201834864</c:v>
                </c:pt>
                <c:pt idx="3">
                  <c:v>0.12931034482758622</c:v>
                </c:pt>
                <c:pt idx="4">
                  <c:v>0.17241379310344829</c:v>
                </c:pt>
                <c:pt idx="5">
                  <c:v>0.10526315789473684</c:v>
                </c:pt>
              </c:numCache>
            </c:numRef>
          </c:val>
        </c:ser>
        <c:ser>
          <c:idx val="3"/>
          <c:order val="3"/>
          <c:tx>
            <c:strRef>
              <c:f>Sheet1!$A$5</c:f>
              <c:strCache>
                <c:ptCount val="1"/>
                <c:pt idx="0">
                  <c:v>US$500m-US$999m</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Sheet1!$B$5:$G$5</c:f>
              <c:numCache>
                <c:formatCode>0%</c:formatCode>
                <c:ptCount val="6"/>
                <c:pt idx="0">
                  <c:v>6.363636363636363E-2</c:v>
                </c:pt>
                <c:pt idx="1">
                  <c:v>8.0357142857142863E-2</c:v>
                </c:pt>
                <c:pt idx="2">
                  <c:v>0.11926605504587157</c:v>
                </c:pt>
                <c:pt idx="3">
                  <c:v>9.4827586206896547E-2</c:v>
                </c:pt>
                <c:pt idx="4">
                  <c:v>0.11494252873563218</c:v>
                </c:pt>
                <c:pt idx="5">
                  <c:v>0.10526315789473684</c:v>
                </c:pt>
              </c:numCache>
            </c:numRef>
          </c:val>
        </c:ser>
        <c:ser>
          <c:idx val="4"/>
          <c:order val="4"/>
          <c:tx>
            <c:strRef>
              <c:f>Sheet1!$A$6</c:f>
              <c:strCache>
                <c:ptCount val="1"/>
                <c:pt idx="0">
                  <c:v>&gt;US$1 billion</c:v>
                </c:pt>
              </c:strCache>
            </c:strRef>
          </c:tx>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Sheet1!$B$1:$G$1</c:f>
              <c:strCache>
                <c:ptCount val="6"/>
                <c:pt idx="0">
                  <c:v>2009</c:v>
                </c:pt>
                <c:pt idx="1">
                  <c:v>2010</c:v>
                </c:pt>
                <c:pt idx="2">
                  <c:v>2011</c:v>
                </c:pt>
                <c:pt idx="3">
                  <c:v>2012</c:v>
                </c:pt>
                <c:pt idx="4">
                  <c:v>2013</c:v>
                </c:pt>
                <c:pt idx="5">
                  <c:v>Q1 2014</c:v>
                </c:pt>
              </c:strCache>
            </c:strRef>
          </c:cat>
          <c:val>
            <c:numRef>
              <c:f>Sheet1!$B$6:$G$6</c:f>
              <c:numCache>
                <c:formatCode>0%</c:formatCode>
                <c:ptCount val="6"/>
                <c:pt idx="0">
                  <c:v>4.5454545454545456E-2</c:v>
                </c:pt>
                <c:pt idx="1">
                  <c:v>8.0357142857142863E-2</c:v>
                </c:pt>
                <c:pt idx="2">
                  <c:v>8.2568807339449546E-2</c:v>
                </c:pt>
                <c:pt idx="3">
                  <c:v>8.6206896551724144E-2</c:v>
                </c:pt>
                <c:pt idx="4">
                  <c:v>8.0459770114942528E-2</c:v>
                </c:pt>
                <c:pt idx="5">
                  <c:v>0.10526315789473684</c:v>
                </c:pt>
              </c:numCache>
            </c:numRef>
          </c:val>
        </c:ser>
        <c:dLbls>
          <c:showLegendKey val="0"/>
          <c:showVal val="0"/>
          <c:showCatName val="0"/>
          <c:showSerName val="0"/>
          <c:showPercent val="0"/>
          <c:showBubbleSize val="0"/>
        </c:dLbls>
        <c:gapWidth val="150"/>
        <c:overlap val="100"/>
        <c:axId val="44455424"/>
        <c:axId val="44456960"/>
      </c:barChart>
      <c:catAx>
        <c:axId val="44455424"/>
        <c:scaling>
          <c:orientation val="minMax"/>
        </c:scaling>
        <c:delete val="0"/>
        <c:axPos val="b"/>
        <c:majorTickMark val="out"/>
        <c:minorTickMark val="none"/>
        <c:tickLblPos val="nextTo"/>
        <c:txPr>
          <a:bodyPr/>
          <a:lstStyle/>
          <a:p>
            <a:pPr>
              <a:defRPr sz="1600"/>
            </a:pPr>
            <a:endParaRPr lang="en-US"/>
          </a:p>
        </c:txPr>
        <c:crossAx val="44456960"/>
        <c:crosses val="autoZero"/>
        <c:auto val="1"/>
        <c:lblAlgn val="ctr"/>
        <c:lblOffset val="100"/>
        <c:noMultiLvlLbl val="0"/>
      </c:catAx>
      <c:valAx>
        <c:axId val="44456960"/>
        <c:scaling>
          <c:orientation val="minMax"/>
        </c:scaling>
        <c:delete val="0"/>
        <c:axPos val="l"/>
        <c:title>
          <c:tx>
            <c:rich>
              <a:bodyPr rot="-5400000" vert="horz"/>
              <a:lstStyle/>
              <a:p>
                <a:pPr>
                  <a:defRPr sz="1600"/>
                </a:pPr>
                <a:r>
                  <a:rPr lang="en-US" sz="1600" dirty="0" smtClean="0"/>
                  <a:t>% of Total</a:t>
                </a:r>
                <a:r>
                  <a:rPr lang="en-US" sz="1600" baseline="0" dirty="0" smtClean="0"/>
                  <a:t> No. of Funds</a:t>
                </a:r>
                <a:endParaRPr lang="en-US" sz="1600" dirty="0"/>
              </a:p>
            </c:rich>
          </c:tx>
          <c:layout/>
          <c:overlay val="0"/>
        </c:title>
        <c:numFmt formatCode="0%" sourceLinked="1"/>
        <c:majorTickMark val="out"/>
        <c:minorTickMark val="none"/>
        <c:tickLblPos val="nextTo"/>
        <c:txPr>
          <a:bodyPr/>
          <a:lstStyle/>
          <a:p>
            <a:pPr>
              <a:defRPr sz="1600"/>
            </a:pPr>
            <a:endParaRPr lang="en-US"/>
          </a:p>
        </c:txPr>
        <c:crossAx val="44455424"/>
        <c:crosses val="autoZero"/>
        <c:crossBetween val="between"/>
        <c:majorUnit val="0.2"/>
      </c:valAx>
    </c:plotArea>
    <c:legend>
      <c:legendPos val="b"/>
      <c:layout>
        <c:manualLayout>
          <c:xMode val="edge"/>
          <c:yMode val="edge"/>
          <c:x val="0.12808641975308643"/>
          <c:y val="0.89273465116705553"/>
          <c:w val="0.87095435987168257"/>
          <c:h val="0.1072653488329445"/>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55353844658305"/>
          <c:y val="4.2244932183493324E-2"/>
          <c:w val="0.84147115291144159"/>
          <c:h val="0.82173716400244556"/>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Sheet1!$C$4:$H$4</c:f>
              <c:strCache>
                <c:ptCount val="6"/>
                <c:pt idx="0">
                  <c:v>2009</c:v>
                </c:pt>
                <c:pt idx="1">
                  <c:v>2010</c:v>
                </c:pt>
                <c:pt idx="2">
                  <c:v>2011</c:v>
                </c:pt>
                <c:pt idx="3">
                  <c:v>2012</c:v>
                </c:pt>
                <c:pt idx="4">
                  <c:v>2013</c:v>
                </c:pt>
                <c:pt idx="5">
                  <c:v>Q1 2014</c:v>
                </c:pt>
              </c:strCache>
            </c:strRef>
          </c:cat>
          <c:val>
            <c:numRef>
              <c:f>Sheet1!$C$11:$H$11</c:f>
              <c:numCache>
                <c:formatCode>0</c:formatCode>
                <c:ptCount val="6"/>
                <c:pt idx="0">
                  <c:v>75</c:v>
                </c:pt>
                <c:pt idx="1">
                  <c:v>124.86074184349999</c:v>
                </c:pt>
                <c:pt idx="2">
                  <c:v>204.94400095079999</c:v>
                </c:pt>
                <c:pt idx="3">
                  <c:v>95.166210360000008</c:v>
                </c:pt>
                <c:pt idx="4">
                  <c:v>162.93999550000001</c:v>
                </c:pt>
                <c:pt idx="5">
                  <c:v>174.96650035799999</c:v>
                </c:pt>
              </c:numCache>
            </c:numRef>
          </c:val>
        </c:ser>
        <c:dLbls>
          <c:showLegendKey val="0"/>
          <c:showVal val="0"/>
          <c:showCatName val="0"/>
          <c:showSerName val="0"/>
          <c:showPercent val="0"/>
          <c:showBubbleSize val="0"/>
        </c:dLbls>
        <c:gapWidth val="150"/>
        <c:axId val="44500096"/>
        <c:axId val="44501632"/>
      </c:barChart>
      <c:catAx>
        <c:axId val="44500096"/>
        <c:scaling>
          <c:orientation val="minMax"/>
        </c:scaling>
        <c:delete val="0"/>
        <c:axPos val="b"/>
        <c:numFmt formatCode="General" sourceLinked="1"/>
        <c:majorTickMark val="out"/>
        <c:minorTickMark val="none"/>
        <c:tickLblPos val="nextTo"/>
        <c:txPr>
          <a:bodyPr/>
          <a:lstStyle/>
          <a:p>
            <a:pPr>
              <a:defRPr sz="1600"/>
            </a:pPr>
            <a:endParaRPr lang="en-US"/>
          </a:p>
        </c:txPr>
        <c:crossAx val="44501632"/>
        <c:crosses val="autoZero"/>
        <c:auto val="1"/>
        <c:lblAlgn val="ctr"/>
        <c:lblOffset val="100"/>
        <c:noMultiLvlLbl val="0"/>
      </c:catAx>
      <c:valAx>
        <c:axId val="44501632"/>
        <c:scaling>
          <c:orientation val="minMax"/>
        </c:scaling>
        <c:delete val="0"/>
        <c:axPos val="l"/>
        <c:title>
          <c:tx>
            <c:rich>
              <a:bodyPr rot="-5400000" vert="horz"/>
              <a:lstStyle/>
              <a:p>
                <a:pPr>
                  <a:defRPr sz="1600"/>
                </a:pPr>
                <a:r>
                  <a:rPr lang="en-US" sz="1600" dirty="0" smtClean="0"/>
                  <a:t>US$ millions</a:t>
                </a:r>
                <a:endParaRPr lang="en-US" sz="1600" dirty="0"/>
              </a:p>
            </c:rich>
          </c:tx>
          <c:layout>
            <c:manualLayout>
              <c:xMode val="edge"/>
              <c:yMode val="edge"/>
              <c:x val="6.1728395061728392E-3"/>
              <c:y val="0.31279774050296039"/>
            </c:manualLayout>
          </c:layout>
          <c:overlay val="0"/>
        </c:title>
        <c:numFmt formatCode="&quot;$&quot;#,##0" sourceLinked="0"/>
        <c:majorTickMark val="out"/>
        <c:minorTickMark val="none"/>
        <c:tickLblPos val="nextTo"/>
        <c:txPr>
          <a:bodyPr/>
          <a:lstStyle/>
          <a:p>
            <a:pPr>
              <a:defRPr sz="1600"/>
            </a:pPr>
            <a:endParaRPr lang="en-US"/>
          </a:p>
        </c:txPr>
        <c:crossAx val="4450009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cdr:x>
      <cdr:y>0.9456</cdr:y>
    </cdr:from>
    <cdr:to>
      <cdr:x>0.96424</cdr:x>
      <cdr:y>1</cdr:y>
    </cdr:to>
    <cdr:sp macro="" textlink="">
      <cdr:nvSpPr>
        <cdr:cNvPr id="2" name="TextBox 2"/>
        <cdr:cNvSpPr txBox="1"/>
      </cdr:nvSpPr>
      <cdr:spPr>
        <a:xfrm xmlns:a="http://schemas.openxmlformats.org/drawingml/2006/main">
          <a:off x="1645920" y="4279742"/>
          <a:ext cx="6289364"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US" sz="1000" i="1" dirty="0"/>
            <a:t>Note: </a:t>
          </a:r>
          <a:r>
            <a:rPr lang="en-US" sz="1000" i="1" dirty="0" smtClean="0"/>
            <a:t>Based on total capital raised by funds reaching a final close in the designated year.</a:t>
          </a:r>
          <a:endParaRPr lang="en-US" sz="1000" i="1" dirty="0"/>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0.06011</cdr:y>
    </cdr:from>
    <cdr:to>
      <cdr:x>1</cdr:x>
      <cdr:y>0.22425</cdr:y>
    </cdr:to>
    <cdr:sp macro="" textlink="">
      <cdr:nvSpPr>
        <cdr:cNvPr id="2" name="TextBox 1"/>
        <cdr:cNvSpPr txBox="1"/>
      </cdr:nvSpPr>
      <cdr:spPr>
        <a:xfrm xmlns:a="http://schemas.openxmlformats.org/drawingml/2006/main">
          <a:off x="0" y="172494"/>
          <a:ext cx="4067032" cy="4710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200" b="1" i="0" u="none" strike="noStrike" kern="1200" baseline="0">
              <a:solidFill>
                <a:srgbClr val="003958"/>
              </a:solidFill>
              <a:latin typeface="+mn-lt"/>
              <a:ea typeface="+mn-ea"/>
              <a:cs typeface="+mn-cs"/>
            </a:defRPr>
          </a:pPr>
          <a:r>
            <a:rPr lang="en-US" b="1" dirty="0" smtClean="0"/>
            <a:t>PE Investment </a:t>
          </a:r>
          <a:r>
            <a:rPr lang="en-US" b="1" dirty="0"/>
            <a:t>by Sector </a:t>
          </a:r>
          <a:r>
            <a:rPr lang="en-US" b="1" dirty="0" smtClean="0"/>
            <a:t> (% </a:t>
          </a:r>
          <a:r>
            <a:rPr lang="en-US" b="1" dirty="0"/>
            <a:t>of No. of Deals</a:t>
          </a:r>
          <a:r>
            <a:rPr lang="en-US" b="1" dirty="0" smtClean="0"/>
            <a:t>), Q1 2014</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74D0DB-3B8F-4567-9165-B5D78BB86F10}" type="datetimeFigureOut">
              <a:rPr lang="en-US" smtClean="0"/>
              <a:t>5/29/2014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86EC50-A39D-45C1-AE3F-47E458F4D40C}" type="slidenum">
              <a:rPr lang="en-US" smtClean="0"/>
              <a:t>‹#›</a:t>
            </a:fld>
            <a:endParaRPr lang="en-US"/>
          </a:p>
        </p:txBody>
      </p:sp>
    </p:spTree>
    <p:extLst>
      <p:ext uri="{BB962C8B-B14F-4D97-AF65-F5344CB8AC3E}">
        <p14:creationId xmlns:p14="http://schemas.microsoft.com/office/powerpoint/2010/main" val="1659018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1716467"/>
            <a:ext cx="9144000" cy="3922333"/>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EMPEA_logo-01.png"/>
          <p:cNvPicPr>
            <a:picLocks noChangeAspect="1"/>
          </p:cNvPicPr>
          <p:nvPr userDrawn="1"/>
        </p:nvPicPr>
        <p:blipFill>
          <a:blip r:embed="rId2"/>
          <a:stretch>
            <a:fillRect/>
          </a:stretch>
        </p:blipFill>
        <p:spPr>
          <a:xfrm>
            <a:off x="3370589" y="6079898"/>
            <a:ext cx="2402585" cy="389219"/>
          </a:xfrm>
          <a:prstGeom prst="rect">
            <a:avLst/>
          </a:prstGeom>
        </p:spPr>
      </p:pic>
      <p:cxnSp>
        <p:nvCxnSpPr>
          <p:cNvPr id="10" name="Straight Connector 9"/>
          <p:cNvCxnSpPr/>
          <p:nvPr userDrawn="1"/>
        </p:nvCxnSpPr>
        <p:spPr>
          <a:xfrm>
            <a:off x="0" y="1716467"/>
            <a:ext cx="9154243" cy="1588"/>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0" y="5638800"/>
            <a:ext cx="9154243" cy="1588"/>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hasCustomPrompt="1"/>
          </p:nvPr>
        </p:nvSpPr>
        <p:spPr>
          <a:xfrm>
            <a:off x="685800" y="2130425"/>
            <a:ext cx="7772400" cy="2088571"/>
          </a:xfrm>
        </p:spPr>
        <p:txBody>
          <a:bodyPr>
            <a:normAutofit/>
          </a:bodyPr>
          <a:lstStyle>
            <a:lvl1pPr>
              <a:defRPr sz="4400" b="1" i="0" cap="all"/>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4218996"/>
            <a:ext cx="7086600" cy="1419804"/>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EMPEA_logo-01.png"/>
          <p:cNvPicPr>
            <a:picLocks noChangeAspect="1"/>
          </p:cNvPicPr>
          <p:nvPr userDrawn="1"/>
        </p:nvPicPr>
        <p:blipFill>
          <a:blip r:embed="rId2"/>
          <a:stretch>
            <a:fillRect/>
          </a:stretch>
        </p:blipFill>
        <p:spPr>
          <a:xfrm>
            <a:off x="7061602" y="6458875"/>
            <a:ext cx="1421596" cy="230299"/>
          </a:xfrm>
          <a:prstGeom prst="rect">
            <a:avLst/>
          </a:prstGeom>
        </p:spPr>
      </p:pic>
      <p:cxnSp>
        <p:nvCxnSpPr>
          <p:cNvPr id="9" name="Straight Connector 8"/>
          <p:cNvCxnSpPr/>
          <p:nvPr userDrawn="1"/>
        </p:nvCxnSpPr>
        <p:spPr>
          <a:xfrm>
            <a:off x="0" y="6257589"/>
            <a:ext cx="9154243" cy="1588"/>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671678" y="6464051"/>
            <a:ext cx="6106178" cy="230832"/>
          </a:xfrm>
          <a:prstGeom prst="rect">
            <a:avLst/>
          </a:prstGeom>
          <a:noFill/>
        </p:spPr>
        <p:txBody>
          <a:bodyPr wrap="square" lIns="0" rtlCol="0" anchor="ctr" anchorCtr="0">
            <a:spAutoFit/>
          </a:bodyPr>
          <a:lstStyle/>
          <a:p>
            <a:fld id="{D6D1C567-8E0F-0946-9D27-E768951898B9}" type="slidenum">
              <a:rPr lang="en-US" sz="900" smtClean="0"/>
              <a:pPr/>
              <a:t>‹#›</a:t>
            </a:fld>
            <a:r>
              <a:rPr lang="en-US" sz="900" dirty="0" smtClean="0"/>
              <a:t> | EMERGING MARKETS PRIVATE</a:t>
            </a:r>
            <a:r>
              <a:rPr lang="en-US" sz="900" baseline="0" dirty="0" smtClean="0"/>
              <a:t> EQUITY ASSOCIATION</a:t>
            </a:r>
            <a:endParaRPr lang="en-US" sz="900" dirty="0"/>
          </a:p>
        </p:txBody>
      </p:sp>
      <p:sp>
        <p:nvSpPr>
          <p:cNvPr id="2" name="Title 1"/>
          <p:cNvSpPr>
            <a:spLocks noGrp="1"/>
          </p:cNvSpPr>
          <p:nvPr>
            <p:ph type="title" hasCustomPrompt="1"/>
          </p:nvPr>
        </p:nvSpPr>
        <p:spPr/>
        <p:txBody>
          <a:bodyPr>
            <a:normAutofit/>
          </a:bodyPr>
          <a:lstStyle>
            <a:lvl1pPr>
              <a:defRPr sz="3600" cap="all">
                <a:solidFill>
                  <a:schemeClr val="tx2"/>
                </a:solidFill>
              </a:defRPr>
            </a:lvl1pPr>
          </a:lstStyle>
          <a:p>
            <a:r>
              <a:rPr lang="en-US" dirty="0" smtClean="0"/>
              <a:t>Click to edit Master </a:t>
            </a:r>
            <a:br>
              <a:rPr lang="en-US" dirty="0" smtClean="0"/>
            </a:br>
            <a:r>
              <a:rPr lang="en-US" dirty="0" smtClean="0"/>
              <a:t>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685157"/>
            <a:ext cx="9144000" cy="5572432"/>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685157"/>
            <a:ext cx="9154243" cy="1588"/>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hasCustomPrompt="1"/>
          </p:nvPr>
        </p:nvSpPr>
        <p:spPr>
          <a:xfrm>
            <a:off x="722313" y="2914552"/>
            <a:ext cx="7772400" cy="2872718"/>
          </a:xfrm>
        </p:spPr>
        <p:txBody>
          <a:bodyPr anchor="t"/>
          <a:lstStyle>
            <a:lvl1pPr algn="l">
              <a:defRPr sz="4000" b="0" i="0" cap="all"/>
            </a:lvl1pPr>
          </a:lstStyle>
          <a:p>
            <a:r>
              <a:rPr lang="en-US" dirty="0" smtClean="0"/>
              <a:t>Click to edit Master </a:t>
            </a:r>
            <a:br>
              <a:rPr lang="en-US" dirty="0" smtClean="0"/>
            </a:br>
            <a:r>
              <a:rPr lang="en-US" dirty="0" smtClean="0"/>
              <a:t>title style</a:t>
            </a:r>
            <a:endParaRPr lang="en-US" dirty="0"/>
          </a:p>
        </p:txBody>
      </p:sp>
      <p:sp>
        <p:nvSpPr>
          <p:cNvPr id="3" name="Text Placeholder 2"/>
          <p:cNvSpPr>
            <a:spLocks noGrp="1"/>
          </p:cNvSpPr>
          <p:nvPr>
            <p:ph type="body" idx="1"/>
          </p:nvPr>
        </p:nvSpPr>
        <p:spPr>
          <a:xfrm>
            <a:off x="722313" y="141436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1" name="Picture 10" descr="EMPEA_logo-01.png"/>
          <p:cNvPicPr>
            <a:picLocks noChangeAspect="1"/>
          </p:cNvPicPr>
          <p:nvPr userDrawn="1"/>
        </p:nvPicPr>
        <p:blipFill>
          <a:blip r:embed="rId2"/>
          <a:stretch>
            <a:fillRect/>
          </a:stretch>
        </p:blipFill>
        <p:spPr>
          <a:xfrm>
            <a:off x="7061602" y="6458875"/>
            <a:ext cx="1421596" cy="230299"/>
          </a:xfrm>
          <a:prstGeom prst="rect">
            <a:avLst/>
          </a:prstGeom>
        </p:spPr>
      </p:pic>
      <p:cxnSp>
        <p:nvCxnSpPr>
          <p:cNvPr id="12" name="Straight Connector 11"/>
          <p:cNvCxnSpPr/>
          <p:nvPr userDrawn="1"/>
        </p:nvCxnSpPr>
        <p:spPr>
          <a:xfrm>
            <a:off x="0" y="6257589"/>
            <a:ext cx="9154243" cy="1588"/>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userDrawn="1"/>
        </p:nvSpPr>
        <p:spPr>
          <a:xfrm>
            <a:off x="671678" y="6464051"/>
            <a:ext cx="6106178" cy="230832"/>
          </a:xfrm>
          <a:prstGeom prst="rect">
            <a:avLst/>
          </a:prstGeom>
          <a:noFill/>
        </p:spPr>
        <p:txBody>
          <a:bodyPr wrap="square" lIns="0" rtlCol="0" anchor="ctr" anchorCtr="0">
            <a:spAutoFit/>
          </a:bodyPr>
          <a:lstStyle/>
          <a:p>
            <a:fld id="{D6D1C567-8E0F-0946-9D27-E768951898B9}" type="slidenum">
              <a:rPr lang="en-US" sz="900" smtClean="0"/>
              <a:pPr/>
              <a:t>‹#›</a:t>
            </a:fld>
            <a:r>
              <a:rPr lang="en-US" sz="900" dirty="0" smtClean="0"/>
              <a:t> | EMERGING MARKETS PRIVATE</a:t>
            </a:r>
            <a:r>
              <a:rPr lang="en-US" sz="900" baseline="0" dirty="0" smtClean="0"/>
              <a:t> EQUITY ASSOCIATION</a:t>
            </a:r>
            <a:endParaRPr lang="en-US" sz="900" dirty="0"/>
          </a:p>
        </p:txBody>
      </p:sp>
    </p:spTree>
    <p:extLst>
      <p:ext uri="{BB962C8B-B14F-4D97-AF65-F5344CB8AC3E}">
        <p14:creationId xmlns:p14="http://schemas.microsoft.com/office/powerpoint/2010/main" val="11223948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14206"/>
            <a:ext cx="9144000" cy="743793"/>
          </a:xfrm>
          <a:prstGeom prst="rect">
            <a:avLst/>
          </a:prstGeom>
          <a:gradFill>
            <a:gsLst>
              <a:gs pos="0">
                <a:schemeClr val="bg1">
                  <a:lumMod val="85000"/>
                </a:schemeClr>
              </a:gs>
              <a:gs pos="74000">
                <a:schemeClr val="bg1"/>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bg1">
              <a:lumMod val="50000"/>
            </a:schemeClr>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bg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esearch@empea.net?subject=Research%20Inquiry" TargetMode="External"/><Relationship Id="rId2" Type="http://schemas.openxmlformats.org/officeDocument/2006/relationships/hyperlink" Target="http://www.empea.org/terms-and-conditions/empea-research-terms-of-use/" TargetMode="External"/><Relationship Id="rId1" Type="http://schemas.openxmlformats.org/officeDocument/2006/relationships/slideLayout" Target="../slideLayouts/slideLayout2.xml"/><Relationship Id="rId4" Type="http://schemas.openxmlformats.org/officeDocument/2006/relationships/hyperlink" Target="http://www.empea.org/research/data-and-statistics/fundlink/" TargetMode="Externa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mpea.org/research/data-and-statistic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3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3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34.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 Id="rId4" Type="http://schemas.openxmlformats.org/officeDocument/2006/relationships/chart" Target="../charts/chart30.xml"/></Relationships>
</file>

<file path=ppt/slides/_rels/slide35.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2.xml"/><Relationship Id="rId4" Type="http://schemas.openxmlformats.org/officeDocument/2006/relationships/chart" Target="../charts/chart33.xml"/></Relationships>
</file>

<file path=ppt/slides/_rels/slide36.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 Id="rId4" Type="http://schemas.openxmlformats.org/officeDocument/2006/relationships/chart" Target="../charts/chart36.xml"/></Relationships>
</file>

<file path=ppt/slides/_rels/slide37.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2.xml"/><Relationship Id="rId4" Type="http://schemas.openxmlformats.org/officeDocument/2006/relationships/chart" Target="../charts/chart39.xml"/></Relationships>
</file>

<file path=ppt/slides/_rels/slide38.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chart" Target="../charts/chart40.xml"/><Relationship Id="rId1" Type="http://schemas.openxmlformats.org/officeDocument/2006/relationships/slideLayout" Target="../slideLayouts/slideLayout2.xml"/><Relationship Id="rId4" Type="http://schemas.openxmlformats.org/officeDocument/2006/relationships/chart" Target="../charts/chart42.xml"/></Relationships>
</file>

<file path=ppt/slides/_rels/slide39.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chart" Target="../charts/chart43.xml"/><Relationship Id="rId1" Type="http://schemas.openxmlformats.org/officeDocument/2006/relationships/slideLayout" Target="../slideLayouts/slideLayout2.xml"/><Relationship Id="rId4" Type="http://schemas.openxmlformats.org/officeDocument/2006/relationships/chart" Target="../charts/chart4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research@empea.ne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Industry Statistics </a:t>
            </a:r>
            <a:br>
              <a:rPr lang="en-US" dirty="0" smtClean="0"/>
            </a:br>
            <a:r>
              <a:rPr lang="en-US" dirty="0" smtClean="0"/>
              <a:t>Q1 2014</a:t>
            </a:r>
            <a:endParaRPr lang="en-US" dirty="0"/>
          </a:p>
        </p:txBody>
      </p:sp>
      <p:sp>
        <p:nvSpPr>
          <p:cNvPr id="3" name="Subtitle 2"/>
          <p:cNvSpPr>
            <a:spLocks noGrp="1"/>
          </p:cNvSpPr>
          <p:nvPr>
            <p:ph type="subTitle" idx="1"/>
          </p:nvPr>
        </p:nvSpPr>
        <p:spPr/>
        <p:txBody>
          <a:bodyPr>
            <a:normAutofit/>
          </a:bodyPr>
          <a:lstStyle/>
          <a:p>
            <a:r>
              <a:rPr lang="en-US" dirty="0" smtClean="0"/>
              <a:t>Emerging Markets Private Equity</a:t>
            </a:r>
          </a:p>
          <a:p>
            <a:r>
              <a:rPr lang="en-US" dirty="0" smtClean="0"/>
              <a:t>Fundraising &amp; Investment Analysis</a:t>
            </a:r>
          </a:p>
        </p:txBody>
      </p:sp>
    </p:spTree>
    <p:extLst>
      <p:ext uri="{BB962C8B-B14F-4D97-AF65-F5344CB8AC3E}">
        <p14:creationId xmlns:p14="http://schemas.microsoft.com/office/powerpoint/2010/main" val="2011572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fundraising</a:t>
            </a:r>
            <a:endParaRPr lang="en-US" dirty="0"/>
          </a:p>
        </p:txBody>
      </p:sp>
      <p:sp>
        <p:nvSpPr>
          <p:cNvPr id="3" name="Text Placeholder 2"/>
          <p:cNvSpPr>
            <a:spLocks noGrp="1"/>
          </p:cNvSpPr>
          <p:nvPr>
            <p:ph type="body" idx="1"/>
          </p:nvPr>
        </p:nvSpPr>
        <p:spPr/>
        <p:txBody>
          <a:bodyPr/>
          <a:lstStyle/>
          <a:p>
            <a:r>
              <a:rPr lang="en-US" dirty="0" smtClean="0"/>
              <a:t>Emerging Markets</a:t>
            </a:r>
            <a:endParaRPr lang="en-US" dirty="0"/>
          </a:p>
        </p:txBody>
      </p:sp>
    </p:spTree>
    <p:extLst>
      <p:ext uri="{BB962C8B-B14F-4D97-AF65-F5344CB8AC3E}">
        <p14:creationId xmlns:p14="http://schemas.microsoft.com/office/powerpoint/2010/main" val="449821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Overall EM PE Fundraising</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06187405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1035963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EM PE Fundraising by region</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5906960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515940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EM PE Fund Size Distribution</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222743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3" name="TextBox 2"/>
          <p:cNvSpPr txBox="1"/>
          <p:nvPr/>
        </p:nvSpPr>
        <p:spPr>
          <a:xfrm>
            <a:off x="865762" y="6001966"/>
            <a:ext cx="7821038" cy="246221"/>
          </a:xfrm>
          <a:prstGeom prst="rect">
            <a:avLst/>
          </a:prstGeom>
          <a:noFill/>
        </p:spPr>
        <p:txBody>
          <a:bodyPr wrap="square" rtlCol="0">
            <a:spAutoFit/>
          </a:bodyPr>
          <a:lstStyle/>
          <a:p>
            <a:pPr algn="ctr"/>
            <a:r>
              <a:rPr lang="en-US" sz="1000" i="1" dirty="0"/>
              <a:t>Note: </a:t>
            </a:r>
            <a:r>
              <a:rPr lang="en-US" sz="1000" i="1" dirty="0" smtClean="0"/>
              <a:t>Based on total capital raised by funds reaching a final close in the designated year.</a:t>
            </a:r>
            <a:endParaRPr lang="en-US" sz="1000" i="1" dirty="0"/>
          </a:p>
        </p:txBody>
      </p:sp>
    </p:spTree>
    <p:extLst>
      <p:ext uri="{BB962C8B-B14F-4D97-AF65-F5344CB8AC3E}">
        <p14:creationId xmlns:p14="http://schemas.microsoft.com/office/powerpoint/2010/main" val="112289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Median EM PE Fund Size</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1346748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3341855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Ten Largest EM PE funds holding a final close in Q1 2014</a:t>
            </a:r>
            <a:endParaRPr lang="en-US" dirty="0"/>
          </a:p>
        </p:txBody>
      </p:sp>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6639265"/>
              </p:ext>
            </p:extLst>
          </p:nvPr>
        </p:nvGraphicFramePr>
        <p:xfrm>
          <a:off x="272373" y="1625599"/>
          <a:ext cx="8678586" cy="4543736"/>
        </p:xfrm>
        <a:graphic>
          <a:graphicData uri="http://schemas.openxmlformats.org/drawingml/2006/table">
            <a:tbl>
              <a:tblPr>
                <a:tableStyleId>{5C22544A-7EE6-4342-B048-85BDC9FD1C3A}</a:tableStyleId>
              </a:tblPr>
              <a:tblGrid>
                <a:gridCol w="1422730"/>
                <a:gridCol w="1361650"/>
                <a:gridCol w="1055279"/>
                <a:gridCol w="760255"/>
                <a:gridCol w="1168749"/>
                <a:gridCol w="771360"/>
                <a:gridCol w="597093"/>
                <a:gridCol w="759401"/>
                <a:gridCol w="782069"/>
              </a:tblGrid>
              <a:tr h="575997">
                <a:tc>
                  <a:txBody>
                    <a:bodyPr/>
                    <a:lstStyle/>
                    <a:p>
                      <a:pPr algn="l" fontAlgn="ctr"/>
                      <a:r>
                        <a:rPr lang="en-US" sz="900" b="1" u="none" strike="noStrike" dirty="0">
                          <a:solidFill>
                            <a:schemeClr val="bg1"/>
                          </a:solidFill>
                          <a:effectLst/>
                          <a:latin typeface="+mj-lt"/>
                        </a:rPr>
                        <a:t>Fund Manager</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latin typeface="+mj-lt"/>
                        </a:rPr>
                        <a:t>Fund Name</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latin typeface="+mj-lt"/>
                        </a:rPr>
                        <a:t>Fund Type</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latin typeface="+mj-lt"/>
                        </a:rPr>
                        <a:t>Region</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latin typeface="+mj-lt"/>
                        </a:rPr>
                        <a:t>Geography</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latin typeface="+mj-lt"/>
                        </a:rPr>
                        <a:t>Sectors</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ctr" fontAlgn="ctr"/>
                      <a:r>
                        <a:rPr lang="en-US" sz="900" b="1" u="none" strike="noStrike" dirty="0">
                          <a:solidFill>
                            <a:schemeClr val="bg1"/>
                          </a:solidFill>
                          <a:effectLst/>
                          <a:latin typeface="+mj-lt"/>
                        </a:rPr>
                        <a:t>Currency</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ctr" fontAlgn="ctr"/>
                      <a:r>
                        <a:rPr lang="en-US" sz="900" b="1" u="none" strike="noStrike" dirty="0">
                          <a:solidFill>
                            <a:schemeClr val="bg1"/>
                          </a:solidFill>
                          <a:effectLst/>
                          <a:latin typeface="+mj-lt"/>
                        </a:rPr>
                        <a:t>Total Capital Raised, </a:t>
                      </a:r>
                      <a:r>
                        <a:rPr lang="en-US" sz="900" b="1" u="none" strike="noStrike" dirty="0" smtClean="0">
                          <a:solidFill>
                            <a:schemeClr val="bg1"/>
                          </a:solidFill>
                          <a:effectLst/>
                          <a:latin typeface="+mj-lt"/>
                        </a:rPr>
                        <a:t>Q1 2014 (</a:t>
                      </a:r>
                      <a:r>
                        <a:rPr lang="en-US" sz="900" b="1" u="none" strike="noStrike" dirty="0" err="1" smtClean="0">
                          <a:solidFill>
                            <a:schemeClr val="bg1"/>
                          </a:solidFill>
                          <a:effectLst/>
                          <a:latin typeface="+mj-lt"/>
                        </a:rPr>
                        <a:t>US$m</a:t>
                      </a:r>
                      <a:r>
                        <a:rPr lang="en-US" sz="900" b="1" u="none" strike="noStrike" dirty="0">
                          <a:solidFill>
                            <a:schemeClr val="bg1"/>
                          </a:solidFill>
                          <a:effectLst/>
                          <a:latin typeface="+mj-lt"/>
                        </a:rPr>
                        <a:t>)</a:t>
                      </a:r>
                      <a:endParaRPr lang="en-US" sz="900" b="1" i="0" u="none" strike="noStrike" dirty="0">
                        <a:solidFill>
                          <a:schemeClr val="bg1"/>
                        </a:solidFill>
                        <a:effectLst/>
                        <a:latin typeface="+mj-lt"/>
                      </a:endParaRPr>
                    </a:p>
                  </a:txBody>
                  <a:tcPr marL="7536" marR="7536" marT="7536" marB="0" anchor="ctr">
                    <a:solidFill>
                      <a:schemeClr val="tx1"/>
                    </a:solidFill>
                  </a:tcPr>
                </a:tc>
                <a:tc>
                  <a:txBody>
                    <a:bodyPr/>
                    <a:lstStyle/>
                    <a:p>
                      <a:pPr algn="ctr" fontAlgn="ctr"/>
                      <a:r>
                        <a:rPr lang="en-US" sz="900" b="1" u="none" strike="noStrike" dirty="0" smtClean="0">
                          <a:solidFill>
                            <a:schemeClr val="bg1"/>
                          </a:solidFill>
                          <a:effectLst/>
                          <a:latin typeface="+mj-lt"/>
                        </a:rPr>
                        <a:t>Total Fund Size (</a:t>
                      </a:r>
                      <a:r>
                        <a:rPr lang="en-US" sz="900" b="1" u="none" strike="noStrike" dirty="0" err="1" smtClean="0">
                          <a:solidFill>
                            <a:schemeClr val="bg1"/>
                          </a:solidFill>
                          <a:effectLst/>
                          <a:latin typeface="+mj-lt"/>
                        </a:rPr>
                        <a:t>US$m</a:t>
                      </a:r>
                      <a:r>
                        <a:rPr lang="en-US" sz="900" b="1" u="none" strike="noStrike" dirty="0">
                          <a:solidFill>
                            <a:schemeClr val="bg1"/>
                          </a:solidFill>
                          <a:effectLst/>
                          <a:latin typeface="+mj-lt"/>
                        </a:rPr>
                        <a:t>)</a:t>
                      </a:r>
                      <a:endParaRPr lang="en-US" sz="900" b="1" i="0" u="none" strike="noStrike" dirty="0">
                        <a:solidFill>
                          <a:schemeClr val="bg1"/>
                        </a:solidFill>
                        <a:effectLst/>
                        <a:latin typeface="+mj-lt"/>
                      </a:endParaRPr>
                    </a:p>
                  </a:txBody>
                  <a:tcPr marL="7536" marR="7536" marT="7536" marB="0" anchor="ctr">
                    <a:solidFill>
                      <a:schemeClr val="tx1"/>
                    </a:solidFill>
                  </a:tcPr>
                </a:tc>
              </a:tr>
              <a:tr h="312194">
                <a:tc>
                  <a:txBody>
                    <a:bodyPr/>
                    <a:lstStyle/>
                    <a:p>
                      <a:pPr algn="l" fontAlgn="ctr"/>
                      <a:r>
                        <a:rPr lang="en-US" sz="900" b="0" i="0" u="none" strike="noStrike" dirty="0">
                          <a:solidFill>
                            <a:srgbClr val="263D51"/>
                          </a:solidFill>
                          <a:effectLst/>
                          <a:latin typeface="Arial" pitchFamily="34" charset="0"/>
                          <a:cs typeface="Arial" pitchFamily="34" charset="0"/>
                        </a:rPr>
                        <a:t>Affinity Equity Partners</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Affinity Asia Pacific Fund IV</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Buyout</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1,300</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3,800</a:t>
                      </a:r>
                    </a:p>
                  </a:txBody>
                  <a:tcPr marL="9525" marR="9525" marT="9525" marB="0" anchor="ctr"/>
                </a:tc>
              </a:tr>
              <a:tr h="312194">
                <a:tc>
                  <a:txBody>
                    <a:bodyPr/>
                    <a:lstStyle/>
                    <a:p>
                      <a:pPr algn="l" fontAlgn="ctr"/>
                      <a:r>
                        <a:rPr lang="en-US" sz="900" b="0" i="0" u="none" strike="noStrike">
                          <a:solidFill>
                            <a:srgbClr val="263D51"/>
                          </a:solidFill>
                          <a:effectLst/>
                          <a:latin typeface="Arial" pitchFamily="34" charset="0"/>
                          <a:cs typeface="Arial" pitchFamily="34" charset="0"/>
                        </a:rPr>
                        <a:t>CDH Investments</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CDH China Fund V</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Growth</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China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350</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2,550</a:t>
                      </a:r>
                    </a:p>
                  </a:txBody>
                  <a:tcPr marL="9525" marR="9525" marT="9525" marB="0" anchor="ctr"/>
                </a:tc>
              </a:tr>
              <a:tr h="408022">
                <a:tc>
                  <a:txBody>
                    <a:bodyPr/>
                    <a:lstStyle/>
                    <a:p>
                      <a:pPr algn="l" fontAlgn="ctr"/>
                      <a:r>
                        <a:rPr lang="en-US" sz="900" b="0" i="0" u="none" strike="noStrike">
                          <a:solidFill>
                            <a:srgbClr val="263D51"/>
                          </a:solidFill>
                          <a:effectLst/>
                          <a:latin typeface="Arial" pitchFamily="34" charset="0"/>
                          <a:cs typeface="Arial" pitchFamily="34" charset="0"/>
                        </a:rPr>
                        <a:t>CITIC Capital Partners</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CITIC Capital (Tianjin) Equity Investment Partnership</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Buyout</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China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CNY</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177</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649</a:t>
                      </a:r>
                    </a:p>
                  </a:txBody>
                  <a:tcPr marL="9525" marR="9525" marT="9525" marB="0" anchor="ctr"/>
                </a:tc>
              </a:tr>
              <a:tr h="373491">
                <a:tc>
                  <a:txBody>
                    <a:bodyPr/>
                    <a:lstStyle/>
                    <a:p>
                      <a:pPr algn="l" fontAlgn="ctr"/>
                      <a:r>
                        <a:rPr lang="en-US" sz="900" b="0" i="0" u="none" strike="noStrike">
                          <a:solidFill>
                            <a:srgbClr val="263D51"/>
                          </a:solidFill>
                          <a:effectLst/>
                          <a:latin typeface="Arial" pitchFamily="34" charset="0"/>
                          <a:cs typeface="Arial" pitchFamily="34" charset="0"/>
                        </a:rPr>
                        <a:t>Elbrus Capital</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Elbrus Capital Fund II</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Buyout</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CEE &amp; CIS</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Russia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250</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550</a:t>
                      </a:r>
                    </a:p>
                  </a:txBody>
                  <a:tcPr marL="9525" marR="9525" marT="9525" marB="0" anchor="ctr"/>
                </a:tc>
              </a:tr>
              <a:tr h="468291">
                <a:tc>
                  <a:txBody>
                    <a:bodyPr/>
                    <a:lstStyle/>
                    <a:p>
                      <a:pPr algn="l" fontAlgn="ctr"/>
                      <a:r>
                        <a:rPr lang="en-US" sz="900" b="0" i="0" u="none" strike="noStrike">
                          <a:solidFill>
                            <a:srgbClr val="263D51"/>
                          </a:solidFill>
                          <a:effectLst/>
                          <a:latin typeface="Arial" pitchFamily="34" charset="0"/>
                          <a:cs typeface="Arial" pitchFamily="34" charset="0"/>
                        </a:rPr>
                        <a:t>Doll Capital Management (DCM)</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DCM Ventures China Fund (DCM VII)</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Venture Capital</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China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330</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330</a:t>
                      </a:r>
                    </a:p>
                  </a:txBody>
                  <a:tcPr marL="9525" marR="9525" marT="9525" marB="0" anchor="ctr"/>
                </a:tc>
              </a:tr>
              <a:tr h="495171">
                <a:tc>
                  <a:txBody>
                    <a:bodyPr/>
                    <a:lstStyle/>
                    <a:p>
                      <a:pPr algn="l" fontAlgn="ctr"/>
                      <a:r>
                        <a:rPr lang="en-US" sz="900" b="0" i="0" u="none" strike="noStrike">
                          <a:solidFill>
                            <a:srgbClr val="263D51"/>
                          </a:solidFill>
                          <a:effectLst/>
                          <a:latin typeface="Arial" pitchFamily="34" charset="0"/>
                          <a:cs typeface="Arial" pitchFamily="34" charset="0"/>
                        </a:rPr>
                        <a:t>ClearVue</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ClearVue Partners</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Venture Capital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China</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262</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262</a:t>
                      </a:r>
                    </a:p>
                  </a:txBody>
                  <a:tcPr marL="9525" marR="9525" marT="9525" marB="0" anchor="ctr"/>
                </a:tc>
              </a:tr>
              <a:tr h="408022">
                <a:tc>
                  <a:txBody>
                    <a:bodyPr/>
                    <a:lstStyle/>
                    <a:p>
                      <a:pPr algn="l" fontAlgn="ctr"/>
                      <a:r>
                        <a:rPr lang="en-US" sz="900" b="0" i="0" u="none" strike="noStrike">
                          <a:solidFill>
                            <a:srgbClr val="263D51"/>
                          </a:solidFill>
                          <a:effectLst/>
                          <a:latin typeface="Arial" pitchFamily="34" charset="0"/>
                          <a:cs typeface="Arial" pitchFamily="34" charset="0"/>
                        </a:rPr>
                        <a:t>Templeton Asset Management (TAML)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Templeton Strategic Emerging Markets Fund IV</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Growth</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Multi-region</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 CEE &amp; CIS</a:t>
                      </a:r>
                    </a:p>
                  </a:txBody>
                  <a:tcPr marL="9525" marR="9525" marT="9525" marB="0" anchor="ctr"/>
                </a:tc>
                <a:tc>
                  <a:txBody>
                    <a:bodyPr/>
                    <a:lstStyle/>
                    <a:p>
                      <a:pPr algn="l" fontAlgn="ctr"/>
                      <a:r>
                        <a:rPr lang="en-US" sz="900" b="0" i="0" u="none" strike="noStrike" dirty="0">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6</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220</a:t>
                      </a:r>
                    </a:p>
                  </a:txBody>
                  <a:tcPr marL="9525" marR="9525" marT="9525" marB="0" anchor="ctr"/>
                </a:tc>
              </a:tr>
              <a:tr h="468291">
                <a:tc>
                  <a:txBody>
                    <a:bodyPr/>
                    <a:lstStyle/>
                    <a:p>
                      <a:pPr algn="l" fontAlgn="ctr"/>
                      <a:r>
                        <a:rPr lang="en-US" sz="900" b="0" i="0" u="none" strike="noStrike">
                          <a:solidFill>
                            <a:srgbClr val="263D51"/>
                          </a:solidFill>
                          <a:effectLst/>
                          <a:latin typeface="Arial" pitchFamily="34" charset="0"/>
                          <a:cs typeface="Arial" pitchFamily="34" charset="0"/>
                        </a:rPr>
                        <a:t>Banyan Capital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Banyan Partners Fund I</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Venture Capital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China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206</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206</a:t>
                      </a:r>
                    </a:p>
                  </a:txBody>
                  <a:tcPr marL="9525" marR="9525" marT="9525" marB="0" anchor="ctr"/>
                </a:tc>
              </a:tr>
              <a:tr h="408022">
                <a:tc>
                  <a:txBody>
                    <a:bodyPr/>
                    <a:lstStyle/>
                    <a:p>
                      <a:pPr algn="l" fontAlgn="ctr"/>
                      <a:r>
                        <a:rPr lang="en-US" sz="900" b="0" i="0" u="none" strike="noStrike">
                          <a:solidFill>
                            <a:srgbClr val="263D51"/>
                          </a:solidFill>
                          <a:effectLst/>
                          <a:latin typeface="Arial" pitchFamily="34" charset="0"/>
                          <a:cs typeface="Arial" pitchFamily="34" charset="0"/>
                        </a:rPr>
                        <a:t>Q Capital Partners</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NHQCP SME Global Investment Partnership Private Equity Fund</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Growth</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Asia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South Korea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USD</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200</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200</a:t>
                      </a:r>
                    </a:p>
                  </a:txBody>
                  <a:tcPr marL="9525" marR="9525" marT="9525" marB="0" anchor="ctr"/>
                </a:tc>
              </a:tr>
              <a:tr h="275092">
                <a:tc>
                  <a:txBody>
                    <a:bodyPr/>
                    <a:lstStyle/>
                    <a:p>
                      <a:pPr algn="l" fontAlgn="ctr"/>
                      <a:r>
                        <a:rPr lang="en-US" sz="900" b="0" i="0" u="none" strike="noStrike">
                          <a:solidFill>
                            <a:srgbClr val="263D51"/>
                          </a:solidFill>
                          <a:effectLst/>
                          <a:latin typeface="Arial" pitchFamily="34" charset="0"/>
                          <a:cs typeface="Arial" pitchFamily="34" charset="0"/>
                        </a:rPr>
                        <a:t>NSG Capital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NSG Retail and Food</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Buyout</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Latin America</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Brazil</a:t>
                      </a:r>
                    </a:p>
                  </a:txBody>
                  <a:tcPr marL="9525" marR="9525" marT="9525" marB="0" anchor="ctr"/>
                </a:tc>
                <a:tc>
                  <a:txBody>
                    <a:bodyPr/>
                    <a:lstStyle/>
                    <a:p>
                      <a:pPr algn="l" fontAlgn="ctr"/>
                      <a:r>
                        <a:rPr lang="en-US" sz="900" b="0" i="0" u="none" strike="noStrike">
                          <a:solidFill>
                            <a:srgbClr val="263D51"/>
                          </a:solidFill>
                          <a:effectLst/>
                          <a:latin typeface="Arial" pitchFamily="34" charset="0"/>
                          <a:cs typeface="Arial" pitchFamily="34" charset="0"/>
                        </a:rPr>
                        <a:t>Multi-Sector</a:t>
                      </a:r>
                    </a:p>
                  </a:txBody>
                  <a:tcPr marL="9525" marR="9525" marT="9525" marB="0" anchor="ctr"/>
                </a:tc>
                <a:tc>
                  <a:txBody>
                    <a:bodyPr/>
                    <a:lstStyle/>
                    <a:p>
                      <a:pPr algn="ctr" fontAlgn="ctr"/>
                      <a:r>
                        <a:rPr lang="en-US" sz="900" b="0" i="0" u="none" strike="noStrike">
                          <a:solidFill>
                            <a:srgbClr val="263D51"/>
                          </a:solidFill>
                          <a:effectLst/>
                          <a:latin typeface="Arial" pitchFamily="34" charset="0"/>
                          <a:cs typeface="Arial" pitchFamily="34" charset="0"/>
                        </a:rPr>
                        <a:t>BRL</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175</a:t>
                      </a:r>
                    </a:p>
                  </a:txBody>
                  <a:tcPr marL="9525" marR="9525" marT="9525" marB="0" anchor="ctr"/>
                </a:tc>
                <a:tc>
                  <a:txBody>
                    <a:bodyPr/>
                    <a:lstStyle/>
                    <a:p>
                      <a:pPr algn="ctr" fontAlgn="ctr"/>
                      <a:r>
                        <a:rPr lang="en-US" sz="900" b="0" i="0" u="none" strike="noStrike" dirty="0">
                          <a:solidFill>
                            <a:srgbClr val="263D51"/>
                          </a:solidFill>
                          <a:effectLst/>
                          <a:latin typeface="Arial" pitchFamily="34" charset="0"/>
                          <a:cs typeface="Arial" pitchFamily="34" charset="0"/>
                        </a:rPr>
                        <a:t>175</a:t>
                      </a:r>
                    </a:p>
                  </a:txBody>
                  <a:tcPr marL="9525" marR="9525" marT="9525" marB="0" anchor="ctr"/>
                </a:tc>
              </a:tr>
            </a:tbl>
          </a:graphicData>
        </a:graphic>
      </p:graphicFrame>
    </p:spTree>
    <p:extLst>
      <p:ext uri="{BB962C8B-B14F-4D97-AF65-F5344CB8AC3E}">
        <p14:creationId xmlns:p14="http://schemas.microsoft.com/office/powerpoint/2010/main" val="2166692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Largest Known </a:t>
            </a:r>
            <a:r>
              <a:rPr lang="en-US" dirty="0"/>
              <a:t>EM PE funds </a:t>
            </a:r>
            <a:r>
              <a:rPr lang="en-US" dirty="0" smtClean="0"/>
              <a:t>With Closes in Q1 2014</a:t>
            </a:r>
            <a:endParaRPr lang="en-US" dirty="0"/>
          </a:p>
        </p:txBody>
      </p:sp>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graphicFrame>
        <p:nvGraphicFramePr>
          <p:cNvPr id="7" name="Content Placeholder 6"/>
          <p:cNvGraphicFramePr>
            <a:graphicFrameLocks/>
          </p:cNvGraphicFramePr>
          <p:nvPr>
            <p:extLst>
              <p:ext uri="{D42A27DB-BD31-4B8C-83A1-F6EECF244321}">
                <p14:modId xmlns:p14="http://schemas.microsoft.com/office/powerpoint/2010/main" val="401210150"/>
              </p:ext>
            </p:extLst>
          </p:nvPr>
        </p:nvGraphicFramePr>
        <p:xfrm>
          <a:off x="272374" y="1535442"/>
          <a:ext cx="8495705" cy="4308554"/>
        </p:xfrm>
        <a:graphic>
          <a:graphicData uri="http://schemas.openxmlformats.org/drawingml/2006/table">
            <a:tbl>
              <a:tblPr>
                <a:tableStyleId>{5C22544A-7EE6-4342-B048-85BDC9FD1C3A}</a:tableStyleId>
              </a:tblPr>
              <a:tblGrid>
                <a:gridCol w="1156190"/>
                <a:gridCol w="1371220"/>
                <a:gridCol w="1155380"/>
                <a:gridCol w="837969"/>
                <a:gridCol w="1090771"/>
                <a:gridCol w="741710"/>
                <a:gridCol w="598182"/>
                <a:gridCol w="760787"/>
                <a:gridCol w="783496"/>
              </a:tblGrid>
              <a:tr h="692497">
                <a:tc>
                  <a:txBody>
                    <a:bodyPr/>
                    <a:lstStyle/>
                    <a:p>
                      <a:pPr algn="l" fontAlgn="ctr"/>
                      <a:r>
                        <a:rPr lang="en-US" sz="900" b="1" u="none" strike="noStrike" dirty="0">
                          <a:solidFill>
                            <a:schemeClr val="bg1"/>
                          </a:solidFill>
                          <a:effectLst/>
                        </a:rPr>
                        <a:t>Fund Manager</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rPr>
                        <a:t>Fund Name</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rPr>
                        <a:t>Fund Type</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rPr>
                        <a:t>Region</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rPr>
                        <a:t>Geography</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l" fontAlgn="ctr"/>
                      <a:r>
                        <a:rPr lang="en-US" sz="900" b="1" u="none" strike="noStrike" dirty="0">
                          <a:solidFill>
                            <a:schemeClr val="bg1"/>
                          </a:solidFill>
                          <a:effectLst/>
                        </a:rPr>
                        <a:t>Sectors</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ctr" fontAlgn="ctr"/>
                      <a:r>
                        <a:rPr lang="en-US" sz="900" b="1" u="none" strike="noStrike" dirty="0">
                          <a:solidFill>
                            <a:schemeClr val="bg1"/>
                          </a:solidFill>
                          <a:effectLst/>
                        </a:rPr>
                        <a:t>Currency</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ctr" fontAlgn="ctr"/>
                      <a:r>
                        <a:rPr lang="en-US" sz="900" b="1" u="none" strike="noStrike" dirty="0">
                          <a:solidFill>
                            <a:schemeClr val="bg1"/>
                          </a:solidFill>
                          <a:effectLst/>
                        </a:rPr>
                        <a:t>Total Capital Raised, </a:t>
                      </a:r>
                      <a:r>
                        <a:rPr lang="en-US" sz="900" b="1" u="none" strike="noStrike" dirty="0" smtClean="0">
                          <a:solidFill>
                            <a:schemeClr val="bg1"/>
                          </a:solidFill>
                          <a:effectLst/>
                        </a:rPr>
                        <a:t>Q1 2014 (</a:t>
                      </a:r>
                      <a:r>
                        <a:rPr lang="en-US" sz="900" b="1" u="none" strike="noStrike" dirty="0" err="1" smtClean="0">
                          <a:solidFill>
                            <a:schemeClr val="bg1"/>
                          </a:solidFill>
                          <a:effectLst/>
                        </a:rPr>
                        <a:t>US$m</a:t>
                      </a:r>
                      <a:r>
                        <a:rPr lang="en-US" sz="900" b="1" u="none" strike="noStrike" dirty="0">
                          <a:solidFill>
                            <a:schemeClr val="bg1"/>
                          </a:solidFill>
                          <a:effectLst/>
                        </a:rPr>
                        <a:t>)</a:t>
                      </a:r>
                      <a:endParaRPr lang="en-US" sz="900" b="1" i="0" u="none" strike="noStrike" dirty="0">
                        <a:solidFill>
                          <a:schemeClr val="bg1"/>
                        </a:solidFill>
                        <a:effectLst/>
                        <a:latin typeface="Calibri"/>
                      </a:endParaRPr>
                    </a:p>
                  </a:txBody>
                  <a:tcPr marL="7536" marR="7536" marT="7536" marB="0" anchor="ctr">
                    <a:solidFill>
                      <a:schemeClr val="tx1"/>
                    </a:solidFill>
                  </a:tcPr>
                </a:tc>
                <a:tc>
                  <a:txBody>
                    <a:bodyPr/>
                    <a:lstStyle/>
                    <a:p>
                      <a:pPr algn="ctr" fontAlgn="ctr"/>
                      <a:r>
                        <a:rPr lang="en-US" sz="900" b="1" u="none" strike="noStrike" dirty="0">
                          <a:solidFill>
                            <a:schemeClr val="bg1"/>
                          </a:solidFill>
                          <a:effectLst/>
                        </a:rPr>
                        <a:t>Total </a:t>
                      </a:r>
                      <a:r>
                        <a:rPr lang="en-US" sz="900" b="1" u="none" strike="noStrike" dirty="0" smtClean="0">
                          <a:solidFill>
                            <a:schemeClr val="bg1"/>
                          </a:solidFill>
                          <a:effectLst/>
                        </a:rPr>
                        <a:t>Fund Size (</a:t>
                      </a:r>
                      <a:r>
                        <a:rPr lang="en-US" sz="900" b="1" u="none" strike="noStrike" dirty="0" err="1" smtClean="0">
                          <a:solidFill>
                            <a:schemeClr val="bg1"/>
                          </a:solidFill>
                          <a:effectLst/>
                        </a:rPr>
                        <a:t>US$m</a:t>
                      </a:r>
                      <a:r>
                        <a:rPr lang="en-US" sz="900" b="1" u="none" strike="noStrike" dirty="0">
                          <a:solidFill>
                            <a:schemeClr val="bg1"/>
                          </a:solidFill>
                          <a:effectLst/>
                        </a:rPr>
                        <a:t>)</a:t>
                      </a:r>
                      <a:endParaRPr lang="en-US" sz="900" b="1" i="0" u="none" strike="noStrike" dirty="0">
                        <a:solidFill>
                          <a:schemeClr val="bg1"/>
                        </a:solidFill>
                        <a:effectLst/>
                        <a:latin typeface="Calibri"/>
                      </a:endParaRPr>
                    </a:p>
                  </a:txBody>
                  <a:tcPr marL="7536" marR="7536" marT="7536" marB="0" anchor="ctr">
                    <a:solidFill>
                      <a:schemeClr val="tx1"/>
                    </a:solidFill>
                  </a:tcPr>
                </a:tc>
              </a:tr>
              <a:tr h="375338">
                <a:tc>
                  <a:txBody>
                    <a:bodyPr/>
                    <a:lstStyle/>
                    <a:p>
                      <a:pPr algn="l" fontAlgn="b"/>
                      <a:r>
                        <a:rPr lang="en-US" sz="900" b="0" i="0" u="none" strike="noStrike" dirty="0">
                          <a:solidFill>
                            <a:srgbClr val="263D51"/>
                          </a:solidFill>
                          <a:effectLst/>
                          <a:latin typeface="+mj-lt"/>
                        </a:rPr>
                        <a:t>Affinity Equity Partners</a:t>
                      </a:r>
                    </a:p>
                  </a:txBody>
                  <a:tcPr marL="9525" marR="9525" marT="9525" marB="0" anchor="ctr"/>
                </a:tc>
                <a:tc>
                  <a:txBody>
                    <a:bodyPr/>
                    <a:lstStyle/>
                    <a:p>
                      <a:pPr algn="l" fontAlgn="b"/>
                      <a:r>
                        <a:rPr lang="en-US" sz="900" b="0" i="0" u="none" strike="noStrike">
                          <a:solidFill>
                            <a:srgbClr val="263D51"/>
                          </a:solidFill>
                          <a:effectLst/>
                          <a:latin typeface="+mj-lt"/>
                        </a:rPr>
                        <a:t>Affinity Asia Pacific Fund IV</a:t>
                      </a:r>
                    </a:p>
                  </a:txBody>
                  <a:tcPr marL="9525" marR="9525" marT="9525" marB="0" anchor="ctr"/>
                </a:tc>
                <a:tc>
                  <a:txBody>
                    <a:bodyPr/>
                    <a:lstStyle/>
                    <a:p>
                      <a:pPr algn="l" fontAlgn="b"/>
                      <a:r>
                        <a:rPr lang="en-US" sz="900" b="0" i="0" u="none" strike="noStrike">
                          <a:solidFill>
                            <a:srgbClr val="263D51"/>
                          </a:solidFill>
                          <a:effectLst/>
                          <a:latin typeface="+mj-lt"/>
                        </a:rPr>
                        <a:t>Buyout</a:t>
                      </a:r>
                    </a:p>
                  </a:txBody>
                  <a:tcPr marL="9525" marR="9525" marT="9525" marB="0" anchor="ctr"/>
                </a:tc>
                <a:tc>
                  <a:txBody>
                    <a:bodyPr/>
                    <a:lstStyle/>
                    <a:p>
                      <a:pPr algn="l" fontAlgn="b"/>
                      <a:r>
                        <a:rPr lang="en-US" sz="900" b="0" i="0" u="none" strike="noStrike" dirty="0">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dirty="0">
                          <a:solidFill>
                            <a:srgbClr val="263D51"/>
                          </a:solidFill>
                          <a:effectLst/>
                          <a:latin typeface="+mj-lt"/>
                        </a:rPr>
                        <a:t>USD</a:t>
                      </a:r>
                    </a:p>
                  </a:txBody>
                  <a:tcPr marL="9525" marR="9525" marT="9525" marB="0" anchor="ctr"/>
                </a:tc>
                <a:tc>
                  <a:txBody>
                    <a:bodyPr/>
                    <a:lstStyle/>
                    <a:p>
                      <a:pPr algn="ctr" fontAlgn="b"/>
                      <a:r>
                        <a:rPr lang="en-US" sz="900" b="0" i="0" u="none" strike="noStrike" dirty="0">
                          <a:solidFill>
                            <a:srgbClr val="263D51"/>
                          </a:solidFill>
                          <a:effectLst/>
                          <a:latin typeface="+mj-lt"/>
                        </a:rPr>
                        <a:t>1,300</a:t>
                      </a:r>
                    </a:p>
                  </a:txBody>
                  <a:tcPr marL="9525" marR="9525" marT="9525" marB="0" anchor="ctr"/>
                </a:tc>
                <a:tc>
                  <a:txBody>
                    <a:bodyPr/>
                    <a:lstStyle/>
                    <a:p>
                      <a:pPr algn="ctr" fontAlgn="b"/>
                      <a:r>
                        <a:rPr lang="en-US" sz="900" b="0" i="0" u="none" strike="noStrike">
                          <a:solidFill>
                            <a:srgbClr val="263D51"/>
                          </a:solidFill>
                          <a:effectLst/>
                          <a:latin typeface="+mj-lt"/>
                        </a:rPr>
                        <a:t>3,800</a:t>
                      </a:r>
                    </a:p>
                  </a:txBody>
                  <a:tcPr marL="9525" marR="9525" marT="9525" marB="0" anchor="ctr"/>
                </a:tc>
              </a:tr>
              <a:tr h="375338">
                <a:tc>
                  <a:txBody>
                    <a:bodyPr/>
                    <a:lstStyle/>
                    <a:p>
                      <a:pPr algn="l" fontAlgn="b"/>
                      <a:r>
                        <a:rPr lang="en-US" sz="900" b="0" i="0" u="none" strike="noStrike" dirty="0">
                          <a:solidFill>
                            <a:srgbClr val="263D51"/>
                          </a:solidFill>
                          <a:effectLst/>
                          <a:latin typeface="+mj-lt"/>
                        </a:rPr>
                        <a:t>CDH Investments</a:t>
                      </a:r>
                    </a:p>
                  </a:txBody>
                  <a:tcPr marL="9525" marR="9525" marT="9525" marB="0" anchor="ctr"/>
                </a:tc>
                <a:tc>
                  <a:txBody>
                    <a:bodyPr/>
                    <a:lstStyle/>
                    <a:p>
                      <a:pPr algn="l" fontAlgn="b"/>
                      <a:r>
                        <a:rPr lang="en-US" sz="900" b="0" i="0" u="none" strike="noStrike" dirty="0">
                          <a:solidFill>
                            <a:srgbClr val="263D51"/>
                          </a:solidFill>
                          <a:effectLst/>
                          <a:latin typeface="+mj-lt"/>
                        </a:rPr>
                        <a:t>CDH China Fund V</a:t>
                      </a:r>
                    </a:p>
                  </a:txBody>
                  <a:tcPr marL="9525" marR="9525" marT="9525" marB="0" anchor="ctr"/>
                </a:tc>
                <a:tc>
                  <a:txBody>
                    <a:bodyPr/>
                    <a:lstStyle/>
                    <a:p>
                      <a:pPr algn="l" fontAlgn="b"/>
                      <a:r>
                        <a:rPr lang="en-US" sz="900" b="0" i="0" u="none" strike="noStrike">
                          <a:solidFill>
                            <a:srgbClr val="263D51"/>
                          </a:solidFill>
                          <a:effectLst/>
                          <a:latin typeface="+mj-lt"/>
                        </a:rPr>
                        <a:t>Growth</a:t>
                      </a:r>
                    </a:p>
                  </a:txBody>
                  <a:tcPr marL="9525" marR="9525" marT="9525" marB="0" anchor="ctr"/>
                </a:tc>
                <a:tc>
                  <a:txBody>
                    <a:bodyPr/>
                    <a:lstStyle/>
                    <a:p>
                      <a:pPr algn="l" fontAlgn="b"/>
                      <a:r>
                        <a:rPr lang="en-US" sz="900" b="0" i="0" u="none" strike="noStrike">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China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USD</a:t>
                      </a:r>
                    </a:p>
                  </a:txBody>
                  <a:tcPr marL="9525" marR="9525" marT="9525" marB="0" anchor="ctr"/>
                </a:tc>
                <a:tc>
                  <a:txBody>
                    <a:bodyPr/>
                    <a:lstStyle/>
                    <a:p>
                      <a:pPr algn="ctr" fontAlgn="b"/>
                      <a:r>
                        <a:rPr lang="en-US" sz="900" b="0" i="0" u="none" strike="noStrike" dirty="0">
                          <a:solidFill>
                            <a:srgbClr val="263D51"/>
                          </a:solidFill>
                          <a:effectLst/>
                          <a:latin typeface="+mj-lt"/>
                        </a:rPr>
                        <a:t>350</a:t>
                      </a:r>
                    </a:p>
                  </a:txBody>
                  <a:tcPr marL="9525" marR="9525" marT="9525" marB="0" anchor="ctr"/>
                </a:tc>
                <a:tc>
                  <a:txBody>
                    <a:bodyPr/>
                    <a:lstStyle/>
                    <a:p>
                      <a:pPr algn="ctr" fontAlgn="b"/>
                      <a:r>
                        <a:rPr lang="en-US" sz="900" b="0" i="0" u="none" strike="noStrike" dirty="0">
                          <a:solidFill>
                            <a:srgbClr val="263D51"/>
                          </a:solidFill>
                          <a:effectLst/>
                          <a:latin typeface="+mj-lt"/>
                        </a:rPr>
                        <a:t>2,550</a:t>
                      </a:r>
                    </a:p>
                  </a:txBody>
                  <a:tcPr marL="9525" marR="9525" marT="9525" marB="0" anchor="ctr"/>
                </a:tc>
              </a:tr>
              <a:tr h="375338">
                <a:tc>
                  <a:txBody>
                    <a:bodyPr/>
                    <a:lstStyle/>
                    <a:p>
                      <a:pPr algn="l" fontAlgn="b"/>
                      <a:r>
                        <a:rPr lang="en-US" sz="900" b="0" i="0" u="none" strike="noStrike">
                          <a:solidFill>
                            <a:srgbClr val="263D51"/>
                          </a:solidFill>
                          <a:effectLst/>
                          <a:latin typeface="+mj-lt"/>
                        </a:rPr>
                        <a:t>Mid Europa Partners</a:t>
                      </a:r>
                    </a:p>
                  </a:txBody>
                  <a:tcPr marL="9525" marR="9525" marT="9525" marB="0" anchor="ctr"/>
                </a:tc>
                <a:tc>
                  <a:txBody>
                    <a:bodyPr/>
                    <a:lstStyle/>
                    <a:p>
                      <a:pPr algn="l" fontAlgn="b"/>
                      <a:r>
                        <a:rPr lang="en-US" sz="900" b="0" i="0" u="none" strike="noStrike" dirty="0">
                          <a:solidFill>
                            <a:srgbClr val="263D51"/>
                          </a:solidFill>
                          <a:effectLst/>
                          <a:latin typeface="+mj-lt"/>
                        </a:rPr>
                        <a:t>Mid Europa Fund </a:t>
                      </a:r>
                      <a:r>
                        <a:rPr lang="en-US" sz="900" b="0" i="0" u="none" strike="noStrike" dirty="0" smtClean="0">
                          <a:solidFill>
                            <a:srgbClr val="263D51"/>
                          </a:solidFill>
                          <a:effectLst/>
                          <a:latin typeface="+mj-lt"/>
                        </a:rPr>
                        <a:t>IV*</a:t>
                      </a:r>
                      <a:endParaRPr lang="en-US" sz="900" b="0" i="0" u="none" strike="noStrike" dirty="0">
                        <a:solidFill>
                          <a:srgbClr val="263D51"/>
                        </a:solidFill>
                        <a:effectLst/>
                        <a:latin typeface="+mj-lt"/>
                      </a:endParaRPr>
                    </a:p>
                  </a:txBody>
                  <a:tcPr marL="9525" marR="9525" marT="9525" marB="0" anchor="ctr"/>
                </a:tc>
                <a:tc>
                  <a:txBody>
                    <a:bodyPr/>
                    <a:lstStyle/>
                    <a:p>
                      <a:pPr algn="l" fontAlgn="b"/>
                      <a:r>
                        <a:rPr lang="en-US" sz="900" b="0" i="0" u="none" strike="noStrike" dirty="0">
                          <a:solidFill>
                            <a:srgbClr val="263D51"/>
                          </a:solidFill>
                          <a:effectLst/>
                          <a:latin typeface="+mj-lt"/>
                        </a:rPr>
                        <a:t>Buyout</a:t>
                      </a:r>
                    </a:p>
                  </a:txBody>
                  <a:tcPr marL="9525" marR="9525" marT="9525" marB="0" anchor="ctr"/>
                </a:tc>
                <a:tc>
                  <a:txBody>
                    <a:bodyPr/>
                    <a:lstStyle/>
                    <a:p>
                      <a:pPr algn="l" fontAlgn="b"/>
                      <a:r>
                        <a:rPr lang="en-US" sz="900" b="0" i="0" u="none" strike="noStrike">
                          <a:solidFill>
                            <a:srgbClr val="263D51"/>
                          </a:solidFill>
                          <a:effectLst/>
                          <a:latin typeface="+mj-lt"/>
                        </a:rPr>
                        <a:t>CEE &amp; CIS</a:t>
                      </a:r>
                    </a:p>
                  </a:txBody>
                  <a:tcPr marL="9525" marR="9525" marT="9525" marB="0" anchor="ctr"/>
                </a:tc>
                <a:tc>
                  <a:txBody>
                    <a:bodyPr/>
                    <a:lstStyle/>
                    <a:p>
                      <a:pPr algn="l" fontAlgn="b"/>
                      <a:r>
                        <a:rPr lang="en-US" sz="900" b="0" i="0" u="none" strike="noStrike">
                          <a:solidFill>
                            <a:srgbClr val="263D51"/>
                          </a:solidFill>
                          <a:effectLst/>
                          <a:latin typeface="+mj-lt"/>
                        </a:rPr>
                        <a:t>Central &amp; Eastern Europe (CEE)</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EUR</a:t>
                      </a:r>
                    </a:p>
                  </a:txBody>
                  <a:tcPr marL="9525" marR="9525" marT="9525" marB="0" anchor="ctr"/>
                </a:tc>
                <a:tc>
                  <a:txBody>
                    <a:bodyPr/>
                    <a:lstStyle/>
                    <a:p>
                      <a:pPr algn="ctr" fontAlgn="b"/>
                      <a:r>
                        <a:rPr lang="en-US" sz="900" b="0" i="0" u="none" strike="noStrike" dirty="0">
                          <a:solidFill>
                            <a:srgbClr val="263D51"/>
                          </a:solidFill>
                          <a:effectLst/>
                          <a:latin typeface="+mj-lt"/>
                        </a:rPr>
                        <a:t>906</a:t>
                      </a:r>
                    </a:p>
                  </a:txBody>
                  <a:tcPr marL="9525" marR="9525" marT="9525" marB="0" anchor="ctr"/>
                </a:tc>
                <a:tc>
                  <a:txBody>
                    <a:bodyPr/>
                    <a:lstStyle/>
                    <a:p>
                      <a:pPr algn="ctr" fontAlgn="b"/>
                      <a:r>
                        <a:rPr lang="en-US" sz="900" b="0" i="0" u="none" strike="noStrike" dirty="0">
                          <a:solidFill>
                            <a:srgbClr val="263D51"/>
                          </a:solidFill>
                          <a:effectLst/>
                          <a:latin typeface="+mj-lt"/>
                        </a:rPr>
                        <a:t>906</a:t>
                      </a:r>
                    </a:p>
                  </a:txBody>
                  <a:tcPr marL="9525" marR="9525" marT="9525" marB="0" anchor="ctr"/>
                </a:tc>
              </a:tr>
              <a:tr h="375338">
                <a:tc>
                  <a:txBody>
                    <a:bodyPr/>
                    <a:lstStyle/>
                    <a:p>
                      <a:pPr algn="l" fontAlgn="b"/>
                      <a:r>
                        <a:rPr lang="en-US" sz="900" b="0" i="0" u="none" strike="noStrike">
                          <a:solidFill>
                            <a:srgbClr val="263D51"/>
                          </a:solidFill>
                          <a:effectLst/>
                          <a:latin typeface="+mj-lt"/>
                        </a:rPr>
                        <a:t>CITIC Capital Partners</a:t>
                      </a:r>
                    </a:p>
                  </a:txBody>
                  <a:tcPr marL="9525" marR="9525" marT="9525" marB="0" anchor="ctr"/>
                </a:tc>
                <a:tc>
                  <a:txBody>
                    <a:bodyPr/>
                    <a:lstStyle/>
                    <a:p>
                      <a:pPr algn="l" fontAlgn="b"/>
                      <a:r>
                        <a:rPr lang="en-US" sz="900" b="0" i="0" u="none" strike="noStrike">
                          <a:solidFill>
                            <a:srgbClr val="263D51"/>
                          </a:solidFill>
                          <a:effectLst/>
                          <a:latin typeface="+mj-lt"/>
                        </a:rPr>
                        <a:t>CITIC Capital (Tianjin) Equity Investment Partnership</a:t>
                      </a:r>
                    </a:p>
                  </a:txBody>
                  <a:tcPr marL="9525" marR="9525" marT="9525" marB="0" anchor="ctr"/>
                </a:tc>
                <a:tc>
                  <a:txBody>
                    <a:bodyPr/>
                    <a:lstStyle/>
                    <a:p>
                      <a:pPr algn="l" fontAlgn="b"/>
                      <a:r>
                        <a:rPr lang="en-US" sz="900" b="0" i="0" u="none" strike="noStrike">
                          <a:solidFill>
                            <a:srgbClr val="263D51"/>
                          </a:solidFill>
                          <a:effectLst/>
                          <a:latin typeface="+mj-lt"/>
                        </a:rPr>
                        <a:t>Buyout</a:t>
                      </a:r>
                    </a:p>
                  </a:txBody>
                  <a:tcPr marL="9525" marR="9525" marT="9525" marB="0" anchor="ctr"/>
                </a:tc>
                <a:tc>
                  <a:txBody>
                    <a:bodyPr/>
                    <a:lstStyle/>
                    <a:p>
                      <a:pPr algn="l" fontAlgn="b"/>
                      <a:r>
                        <a:rPr lang="en-US" sz="900" b="0" i="0" u="none" strike="noStrike">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China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CNY</a:t>
                      </a:r>
                    </a:p>
                  </a:txBody>
                  <a:tcPr marL="9525" marR="9525" marT="9525" marB="0" anchor="ctr"/>
                </a:tc>
                <a:tc>
                  <a:txBody>
                    <a:bodyPr/>
                    <a:lstStyle/>
                    <a:p>
                      <a:pPr algn="ctr" fontAlgn="b"/>
                      <a:r>
                        <a:rPr lang="en-US" sz="900" b="0" i="0" u="none" strike="noStrike">
                          <a:solidFill>
                            <a:srgbClr val="263D51"/>
                          </a:solidFill>
                          <a:effectLst/>
                          <a:latin typeface="+mj-lt"/>
                        </a:rPr>
                        <a:t>177</a:t>
                      </a:r>
                    </a:p>
                  </a:txBody>
                  <a:tcPr marL="9525" marR="9525" marT="9525" marB="0" anchor="ctr"/>
                </a:tc>
                <a:tc>
                  <a:txBody>
                    <a:bodyPr/>
                    <a:lstStyle/>
                    <a:p>
                      <a:pPr algn="ctr" fontAlgn="b"/>
                      <a:r>
                        <a:rPr lang="en-US" sz="900" b="0" i="0" u="none" strike="noStrike" dirty="0">
                          <a:solidFill>
                            <a:srgbClr val="263D51"/>
                          </a:solidFill>
                          <a:effectLst/>
                          <a:latin typeface="+mj-lt"/>
                        </a:rPr>
                        <a:t>649</a:t>
                      </a:r>
                    </a:p>
                  </a:txBody>
                  <a:tcPr marL="9525" marR="9525" marT="9525" marB="0" anchor="ctr"/>
                </a:tc>
              </a:tr>
              <a:tr h="187668">
                <a:tc>
                  <a:txBody>
                    <a:bodyPr/>
                    <a:lstStyle/>
                    <a:p>
                      <a:pPr algn="l" fontAlgn="b"/>
                      <a:r>
                        <a:rPr lang="en-US" sz="900" b="0" i="0" u="none" strike="noStrike">
                          <a:solidFill>
                            <a:srgbClr val="263D51"/>
                          </a:solidFill>
                          <a:effectLst/>
                          <a:latin typeface="+mj-lt"/>
                        </a:rPr>
                        <a:t>Boyu Capital</a:t>
                      </a:r>
                    </a:p>
                  </a:txBody>
                  <a:tcPr marL="9525" marR="9525" marT="9525" marB="0" anchor="ctr"/>
                </a:tc>
                <a:tc>
                  <a:txBody>
                    <a:bodyPr/>
                    <a:lstStyle/>
                    <a:p>
                      <a:pPr algn="l" fontAlgn="b"/>
                      <a:r>
                        <a:rPr lang="en-US" sz="900" b="0" i="0" u="none" strike="noStrike" dirty="0" err="1">
                          <a:solidFill>
                            <a:srgbClr val="263D51"/>
                          </a:solidFill>
                          <a:effectLst/>
                          <a:latin typeface="+mj-lt"/>
                        </a:rPr>
                        <a:t>Boyu</a:t>
                      </a:r>
                      <a:r>
                        <a:rPr lang="en-US" sz="900" b="0" i="0" u="none" strike="noStrike" dirty="0">
                          <a:solidFill>
                            <a:srgbClr val="263D51"/>
                          </a:solidFill>
                          <a:effectLst/>
                          <a:latin typeface="+mj-lt"/>
                        </a:rPr>
                        <a:t> Capital Fund </a:t>
                      </a:r>
                      <a:r>
                        <a:rPr lang="en-US" sz="900" b="0" i="0" u="none" strike="noStrike" dirty="0" smtClean="0">
                          <a:solidFill>
                            <a:srgbClr val="263D51"/>
                          </a:solidFill>
                          <a:effectLst/>
                          <a:latin typeface="+mj-lt"/>
                        </a:rPr>
                        <a:t>II*</a:t>
                      </a:r>
                      <a:endParaRPr lang="en-US" sz="900" b="0" i="0" u="none" strike="noStrike" dirty="0">
                        <a:solidFill>
                          <a:srgbClr val="263D51"/>
                        </a:solidFill>
                        <a:effectLst/>
                        <a:latin typeface="+mj-lt"/>
                      </a:endParaRPr>
                    </a:p>
                  </a:txBody>
                  <a:tcPr marL="9525" marR="9525" marT="9525" marB="0" anchor="ctr"/>
                </a:tc>
                <a:tc>
                  <a:txBody>
                    <a:bodyPr/>
                    <a:lstStyle/>
                    <a:p>
                      <a:pPr algn="l" fontAlgn="b"/>
                      <a:r>
                        <a:rPr lang="en-US" sz="900" b="0" i="0" u="none" strike="noStrike">
                          <a:solidFill>
                            <a:srgbClr val="263D51"/>
                          </a:solidFill>
                          <a:effectLst/>
                          <a:latin typeface="+mj-lt"/>
                        </a:rPr>
                        <a:t>Growth</a:t>
                      </a:r>
                    </a:p>
                  </a:txBody>
                  <a:tcPr marL="9525" marR="9525" marT="9525" marB="0" anchor="ctr"/>
                </a:tc>
                <a:tc>
                  <a:txBody>
                    <a:bodyPr/>
                    <a:lstStyle/>
                    <a:p>
                      <a:pPr algn="l" fontAlgn="b"/>
                      <a:r>
                        <a:rPr lang="en-US" sz="900" b="0" i="0" u="none" strike="noStrike" dirty="0">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China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USD</a:t>
                      </a:r>
                    </a:p>
                  </a:txBody>
                  <a:tcPr marL="9525" marR="9525" marT="9525" marB="0" anchor="ctr"/>
                </a:tc>
                <a:tc>
                  <a:txBody>
                    <a:bodyPr/>
                    <a:lstStyle/>
                    <a:p>
                      <a:pPr algn="ctr" fontAlgn="b"/>
                      <a:r>
                        <a:rPr lang="en-US" sz="900" b="0" i="0" u="none" strike="noStrike">
                          <a:solidFill>
                            <a:srgbClr val="263D51"/>
                          </a:solidFill>
                          <a:effectLst/>
                          <a:latin typeface="+mj-lt"/>
                        </a:rPr>
                        <a:t>596</a:t>
                      </a:r>
                    </a:p>
                  </a:txBody>
                  <a:tcPr marL="9525" marR="9525" marT="9525" marB="0" anchor="ctr"/>
                </a:tc>
                <a:tc>
                  <a:txBody>
                    <a:bodyPr/>
                    <a:lstStyle/>
                    <a:p>
                      <a:pPr algn="ctr" fontAlgn="b"/>
                      <a:r>
                        <a:rPr lang="en-US" sz="900" b="0" i="0" u="none" strike="noStrike" dirty="0">
                          <a:solidFill>
                            <a:srgbClr val="263D51"/>
                          </a:solidFill>
                          <a:effectLst/>
                          <a:latin typeface="+mj-lt"/>
                        </a:rPr>
                        <a:t>596</a:t>
                      </a:r>
                    </a:p>
                  </a:txBody>
                  <a:tcPr marL="9525" marR="9525" marT="9525" marB="0" anchor="ctr"/>
                </a:tc>
              </a:tr>
              <a:tr h="563006">
                <a:tc>
                  <a:txBody>
                    <a:bodyPr/>
                    <a:lstStyle/>
                    <a:p>
                      <a:pPr algn="l" fontAlgn="b"/>
                      <a:r>
                        <a:rPr lang="en-US" sz="900" b="0" i="0" u="none" strike="noStrike">
                          <a:solidFill>
                            <a:srgbClr val="263D51"/>
                          </a:solidFill>
                          <a:effectLst/>
                          <a:latin typeface="+mj-lt"/>
                        </a:rPr>
                        <a:t>Elbrus Capital</a:t>
                      </a:r>
                    </a:p>
                  </a:txBody>
                  <a:tcPr marL="9525" marR="9525" marT="9525" marB="0" anchor="ctr"/>
                </a:tc>
                <a:tc>
                  <a:txBody>
                    <a:bodyPr/>
                    <a:lstStyle/>
                    <a:p>
                      <a:pPr algn="l" fontAlgn="b"/>
                      <a:r>
                        <a:rPr lang="en-US" sz="900" b="0" i="0" u="none" strike="noStrike">
                          <a:solidFill>
                            <a:srgbClr val="263D51"/>
                          </a:solidFill>
                          <a:effectLst/>
                          <a:latin typeface="+mj-lt"/>
                        </a:rPr>
                        <a:t>Elbrus Capital Fund II</a:t>
                      </a:r>
                    </a:p>
                  </a:txBody>
                  <a:tcPr marL="9525" marR="9525" marT="9525" marB="0" anchor="ctr"/>
                </a:tc>
                <a:tc>
                  <a:txBody>
                    <a:bodyPr/>
                    <a:lstStyle/>
                    <a:p>
                      <a:pPr algn="l" fontAlgn="b"/>
                      <a:r>
                        <a:rPr lang="en-US" sz="900" b="0" i="0" u="none" strike="noStrike">
                          <a:solidFill>
                            <a:srgbClr val="263D51"/>
                          </a:solidFill>
                          <a:effectLst/>
                          <a:latin typeface="+mj-lt"/>
                        </a:rPr>
                        <a:t>Buyout</a:t>
                      </a:r>
                    </a:p>
                  </a:txBody>
                  <a:tcPr marL="9525" marR="9525" marT="9525" marB="0" anchor="ctr"/>
                </a:tc>
                <a:tc>
                  <a:txBody>
                    <a:bodyPr/>
                    <a:lstStyle/>
                    <a:p>
                      <a:pPr algn="l" fontAlgn="b"/>
                      <a:r>
                        <a:rPr lang="en-US" sz="900" b="0" i="0" u="none" strike="noStrike" dirty="0">
                          <a:solidFill>
                            <a:srgbClr val="263D51"/>
                          </a:solidFill>
                          <a:effectLst/>
                          <a:latin typeface="+mj-lt"/>
                        </a:rPr>
                        <a:t>CEE &amp; CIS</a:t>
                      </a:r>
                    </a:p>
                  </a:txBody>
                  <a:tcPr marL="9525" marR="9525" marT="9525" marB="0" anchor="ctr"/>
                </a:tc>
                <a:tc>
                  <a:txBody>
                    <a:bodyPr/>
                    <a:lstStyle/>
                    <a:p>
                      <a:pPr algn="l" fontAlgn="b"/>
                      <a:r>
                        <a:rPr lang="en-US" sz="900" b="0" i="0" u="none" strike="noStrike" dirty="0">
                          <a:solidFill>
                            <a:srgbClr val="263D51"/>
                          </a:solidFill>
                          <a:effectLst/>
                          <a:latin typeface="+mj-lt"/>
                        </a:rPr>
                        <a:t>Russia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USD</a:t>
                      </a:r>
                    </a:p>
                  </a:txBody>
                  <a:tcPr marL="9525" marR="9525" marT="9525" marB="0" anchor="ctr"/>
                </a:tc>
                <a:tc>
                  <a:txBody>
                    <a:bodyPr/>
                    <a:lstStyle/>
                    <a:p>
                      <a:pPr algn="ctr" fontAlgn="b"/>
                      <a:r>
                        <a:rPr lang="en-US" sz="900" b="0" i="0" u="none" strike="noStrike">
                          <a:solidFill>
                            <a:srgbClr val="263D51"/>
                          </a:solidFill>
                          <a:effectLst/>
                          <a:latin typeface="+mj-lt"/>
                        </a:rPr>
                        <a:t>250</a:t>
                      </a:r>
                    </a:p>
                  </a:txBody>
                  <a:tcPr marL="9525" marR="9525" marT="9525" marB="0" anchor="ctr"/>
                </a:tc>
                <a:tc>
                  <a:txBody>
                    <a:bodyPr/>
                    <a:lstStyle/>
                    <a:p>
                      <a:pPr algn="ctr" fontAlgn="b"/>
                      <a:r>
                        <a:rPr lang="en-US" sz="900" b="0" i="0" u="none" strike="noStrike" dirty="0">
                          <a:solidFill>
                            <a:srgbClr val="263D51"/>
                          </a:solidFill>
                          <a:effectLst/>
                          <a:latin typeface="+mj-lt"/>
                        </a:rPr>
                        <a:t>550</a:t>
                      </a:r>
                    </a:p>
                  </a:txBody>
                  <a:tcPr marL="9525" marR="9525" marT="9525" marB="0" anchor="ctr"/>
                </a:tc>
              </a:tr>
              <a:tr h="187668">
                <a:tc>
                  <a:txBody>
                    <a:bodyPr/>
                    <a:lstStyle/>
                    <a:p>
                      <a:pPr algn="l" fontAlgn="b"/>
                      <a:r>
                        <a:rPr lang="en-US" sz="900" b="0" i="0" u="none" strike="noStrike">
                          <a:solidFill>
                            <a:srgbClr val="263D51"/>
                          </a:solidFill>
                          <a:effectLst/>
                          <a:latin typeface="+mj-lt"/>
                        </a:rPr>
                        <a:t>Helios Investment Partners</a:t>
                      </a:r>
                    </a:p>
                  </a:txBody>
                  <a:tcPr marL="9525" marR="9525" marT="9525" marB="0" anchor="ctr"/>
                </a:tc>
                <a:tc>
                  <a:txBody>
                    <a:bodyPr/>
                    <a:lstStyle/>
                    <a:p>
                      <a:pPr algn="l" fontAlgn="b"/>
                      <a:r>
                        <a:rPr lang="en-US" sz="900" b="0" i="0" u="none" strike="noStrike" dirty="0">
                          <a:solidFill>
                            <a:srgbClr val="263D51"/>
                          </a:solidFill>
                          <a:effectLst/>
                          <a:latin typeface="+mj-lt"/>
                        </a:rPr>
                        <a:t>Helios Investors </a:t>
                      </a:r>
                      <a:r>
                        <a:rPr lang="en-US" sz="900" b="0" i="0" u="none" strike="noStrike" dirty="0" smtClean="0">
                          <a:solidFill>
                            <a:srgbClr val="263D51"/>
                          </a:solidFill>
                          <a:effectLst/>
                          <a:latin typeface="+mj-lt"/>
                        </a:rPr>
                        <a:t>III*</a:t>
                      </a:r>
                      <a:endParaRPr lang="en-US" sz="900" b="0" i="0" u="none" strike="noStrike" dirty="0">
                        <a:solidFill>
                          <a:srgbClr val="263D51"/>
                        </a:solidFill>
                        <a:effectLst/>
                        <a:latin typeface="+mj-lt"/>
                      </a:endParaRPr>
                    </a:p>
                  </a:txBody>
                  <a:tcPr marL="9525" marR="9525" marT="9525" marB="0" anchor="ctr"/>
                </a:tc>
                <a:tc>
                  <a:txBody>
                    <a:bodyPr/>
                    <a:lstStyle/>
                    <a:p>
                      <a:pPr algn="l" fontAlgn="b"/>
                      <a:r>
                        <a:rPr lang="en-US" sz="900" b="0" i="0" u="none" strike="noStrike">
                          <a:solidFill>
                            <a:srgbClr val="263D51"/>
                          </a:solidFill>
                          <a:effectLst/>
                          <a:latin typeface="+mj-lt"/>
                        </a:rPr>
                        <a:t>Growth</a:t>
                      </a:r>
                    </a:p>
                  </a:txBody>
                  <a:tcPr marL="9525" marR="9525" marT="9525" marB="0" anchor="ctr"/>
                </a:tc>
                <a:tc>
                  <a:txBody>
                    <a:bodyPr/>
                    <a:lstStyle/>
                    <a:p>
                      <a:pPr algn="l" fontAlgn="b"/>
                      <a:r>
                        <a:rPr lang="en-US" sz="900" b="0" i="0" u="none" strike="noStrike">
                          <a:solidFill>
                            <a:srgbClr val="263D51"/>
                          </a:solidFill>
                          <a:effectLst/>
                          <a:latin typeface="+mj-lt"/>
                        </a:rPr>
                        <a:t>Sub-Saharan Africa</a:t>
                      </a:r>
                    </a:p>
                  </a:txBody>
                  <a:tcPr marL="9525" marR="9525" marT="9525" marB="0" anchor="ctr"/>
                </a:tc>
                <a:tc>
                  <a:txBody>
                    <a:bodyPr/>
                    <a:lstStyle/>
                    <a:p>
                      <a:pPr algn="l" fontAlgn="b"/>
                      <a:r>
                        <a:rPr lang="en-US" sz="900" b="0" i="0" u="none" strike="noStrike" dirty="0">
                          <a:solidFill>
                            <a:srgbClr val="263D51"/>
                          </a:solidFill>
                          <a:effectLst/>
                          <a:latin typeface="+mj-lt"/>
                        </a:rPr>
                        <a:t>Sub-Saharan Africa</a:t>
                      </a:r>
                    </a:p>
                  </a:txBody>
                  <a:tcPr marL="9525" marR="9525" marT="9525" marB="0" anchor="ctr"/>
                </a:tc>
                <a:tc>
                  <a:txBody>
                    <a:bodyPr/>
                    <a:lstStyle/>
                    <a:p>
                      <a:pPr algn="l" fontAlgn="b"/>
                      <a:r>
                        <a:rPr lang="en-US" sz="900" b="0" i="0" u="none" strike="noStrike" dirty="0">
                          <a:solidFill>
                            <a:srgbClr val="263D51"/>
                          </a:solidFill>
                          <a:effectLst/>
                          <a:latin typeface="+mj-lt"/>
                        </a:rPr>
                        <a:t>Multi-Sector</a:t>
                      </a:r>
                    </a:p>
                  </a:txBody>
                  <a:tcPr marL="9525" marR="9525" marT="9525" marB="0" anchor="ctr"/>
                </a:tc>
                <a:tc>
                  <a:txBody>
                    <a:bodyPr/>
                    <a:lstStyle/>
                    <a:p>
                      <a:pPr algn="ctr" fontAlgn="b"/>
                      <a:r>
                        <a:rPr lang="en-US" sz="900" b="0" i="0" u="none" strike="noStrike">
                          <a:solidFill>
                            <a:srgbClr val="263D51"/>
                          </a:solidFill>
                          <a:effectLst/>
                          <a:latin typeface="+mj-lt"/>
                        </a:rPr>
                        <a:t>USD</a:t>
                      </a:r>
                    </a:p>
                  </a:txBody>
                  <a:tcPr marL="9525" marR="9525" marT="9525" marB="0" anchor="ctr"/>
                </a:tc>
                <a:tc>
                  <a:txBody>
                    <a:bodyPr/>
                    <a:lstStyle/>
                    <a:p>
                      <a:pPr algn="ctr" fontAlgn="b"/>
                      <a:r>
                        <a:rPr lang="en-US" sz="900" b="0" i="0" u="none" strike="noStrike">
                          <a:solidFill>
                            <a:srgbClr val="263D51"/>
                          </a:solidFill>
                          <a:effectLst/>
                          <a:latin typeface="+mj-lt"/>
                        </a:rPr>
                        <a:t>355</a:t>
                      </a:r>
                    </a:p>
                  </a:txBody>
                  <a:tcPr marL="9525" marR="9525" marT="9525" marB="0" anchor="ctr"/>
                </a:tc>
                <a:tc>
                  <a:txBody>
                    <a:bodyPr/>
                    <a:lstStyle/>
                    <a:p>
                      <a:pPr algn="ctr" fontAlgn="b"/>
                      <a:r>
                        <a:rPr lang="en-US" sz="900" b="0" i="0" u="none" strike="noStrike" dirty="0">
                          <a:solidFill>
                            <a:srgbClr val="263D51"/>
                          </a:solidFill>
                          <a:effectLst/>
                          <a:latin typeface="+mj-lt"/>
                        </a:rPr>
                        <a:t>355</a:t>
                      </a:r>
                    </a:p>
                  </a:txBody>
                  <a:tcPr marL="9525" marR="9525" marT="9525" marB="0" anchor="ctr"/>
                </a:tc>
              </a:tr>
              <a:tr h="187668">
                <a:tc>
                  <a:txBody>
                    <a:bodyPr/>
                    <a:lstStyle/>
                    <a:p>
                      <a:pPr algn="l" fontAlgn="b"/>
                      <a:r>
                        <a:rPr lang="en-US" sz="900" b="0" i="0" u="none" strike="noStrike">
                          <a:solidFill>
                            <a:srgbClr val="263D51"/>
                          </a:solidFill>
                          <a:effectLst/>
                          <a:latin typeface="+mj-lt"/>
                        </a:rPr>
                        <a:t>Doll Capital Management (DCM)</a:t>
                      </a:r>
                    </a:p>
                  </a:txBody>
                  <a:tcPr marL="9525" marR="9525" marT="9525" marB="0" anchor="ctr"/>
                </a:tc>
                <a:tc>
                  <a:txBody>
                    <a:bodyPr/>
                    <a:lstStyle/>
                    <a:p>
                      <a:pPr algn="l" fontAlgn="b"/>
                      <a:r>
                        <a:rPr lang="en-US" sz="900" b="0" i="0" u="none" strike="noStrike">
                          <a:solidFill>
                            <a:srgbClr val="263D51"/>
                          </a:solidFill>
                          <a:effectLst/>
                          <a:latin typeface="+mj-lt"/>
                        </a:rPr>
                        <a:t>DCM Ventures China Fund (DCM VII)</a:t>
                      </a:r>
                    </a:p>
                  </a:txBody>
                  <a:tcPr marL="9525" marR="9525" marT="9525" marB="0" anchor="ctr"/>
                </a:tc>
                <a:tc>
                  <a:txBody>
                    <a:bodyPr/>
                    <a:lstStyle/>
                    <a:p>
                      <a:pPr algn="l" fontAlgn="b"/>
                      <a:r>
                        <a:rPr lang="en-US" sz="900" b="0" i="0" u="none" strike="noStrike">
                          <a:solidFill>
                            <a:srgbClr val="263D51"/>
                          </a:solidFill>
                          <a:effectLst/>
                          <a:latin typeface="+mj-lt"/>
                        </a:rPr>
                        <a:t>Venture Capital</a:t>
                      </a:r>
                    </a:p>
                  </a:txBody>
                  <a:tcPr marL="9525" marR="9525" marT="9525" marB="0" anchor="ctr"/>
                </a:tc>
                <a:tc>
                  <a:txBody>
                    <a:bodyPr/>
                    <a:lstStyle/>
                    <a:p>
                      <a:pPr algn="l" fontAlgn="b"/>
                      <a:r>
                        <a:rPr lang="en-US" sz="900" b="0" i="0" u="none" strike="noStrike">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China</a:t>
                      </a:r>
                    </a:p>
                  </a:txBody>
                  <a:tcPr marL="9525" marR="9525" marT="9525" marB="0" anchor="ctr"/>
                </a:tc>
                <a:tc>
                  <a:txBody>
                    <a:bodyPr/>
                    <a:lstStyle/>
                    <a:p>
                      <a:pPr algn="l" fontAlgn="b"/>
                      <a:r>
                        <a:rPr lang="en-US" sz="900" b="0" i="0" u="none" strike="noStrike" dirty="0">
                          <a:solidFill>
                            <a:srgbClr val="263D51"/>
                          </a:solidFill>
                          <a:effectLst/>
                          <a:latin typeface="+mj-lt"/>
                        </a:rPr>
                        <a:t>Multi-Sector</a:t>
                      </a:r>
                    </a:p>
                  </a:txBody>
                  <a:tcPr marL="9525" marR="9525" marT="9525" marB="0" anchor="ctr"/>
                </a:tc>
                <a:tc>
                  <a:txBody>
                    <a:bodyPr/>
                    <a:lstStyle/>
                    <a:p>
                      <a:pPr algn="ctr" fontAlgn="b"/>
                      <a:r>
                        <a:rPr lang="en-US" sz="900" b="0" i="0" u="none" strike="noStrike" dirty="0">
                          <a:solidFill>
                            <a:srgbClr val="263D51"/>
                          </a:solidFill>
                          <a:effectLst/>
                          <a:latin typeface="+mj-lt"/>
                        </a:rPr>
                        <a:t>USD</a:t>
                      </a:r>
                    </a:p>
                  </a:txBody>
                  <a:tcPr marL="9525" marR="9525" marT="9525" marB="0" anchor="ctr"/>
                </a:tc>
                <a:tc>
                  <a:txBody>
                    <a:bodyPr/>
                    <a:lstStyle/>
                    <a:p>
                      <a:pPr algn="ctr" fontAlgn="b"/>
                      <a:r>
                        <a:rPr lang="en-US" sz="900" b="0" i="0" u="none" strike="noStrike" dirty="0">
                          <a:solidFill>
                            <a:srgbClr val="263D51"/>
                          </a:solidFill>
                          <a:effectLst/>
                          <a:latin typeface="+mj-lt"/>
                        </a:rPr>
                        <a:t>330</a:t>
                      </a:r>
                    </a:p>
                  </a:txBody>
                  <a:tcPr marL="9525" marR="9525" marT="9525" marB="0" anchor="ctr"/>
                </a:tc>
                <a:tc>
                  <a:txBody>
                    <a:bodyPr/>
                    <a:lstStyle/>
                    <a:p>
                      <a:pPr algn="ctr" fontAlgn="b"/>
                      <a:r>
                        <a:rPr lang="en-US" sz="900" b="0" i="0" u="none" strike="noStrike" dirty="0">
                          <a:solidFill>
                            <a:srgbClr val="263D51"/>
                          </a:solidFill>
                          <a:effectLst/>
                          <a:latin typeface="+mj-lt"/>
                        </a:rPr>
                        <a:t>330</a:t>
                      </a:r>
                    </a:p>
                  </a:txBody>
                  <a:tcPr marL="9525" marR="9525" marT="9525" marB="0" anchor="ctr"/>
                </a:tc>
              </a:tr>
              <a:tr h="563006">
                <a:tc>
                  <a:txBody>
                    <a:bodyPr/>
                    <a:lstStyle/>
                    <a:p>
                      <a:pPr algn="l" fontAlgn="b"/>
                      <a:r>
                        <a:rPr lang="en-US" sz="900" b="0" i="0" u="none" strike="noStrike">
                          <a:solidFill>
                            <a:srgbClr val="263D51"/>
                          </a:solidFill>
                          <a:effectLst/>
                          <a:latin typeface="+mj-lt"/>
                        </a:rPr>
                        <a:t>NBK Capital</a:t>
                      </a:r>
                    </a:p>
                  </a:txBody>
                  <a:tcPr marL="9525" marR="9525" marT="9525" marB="0" anchor="ctr"/>
                </a:tc>
                <a:tc>
                  <a:txBody>
                    <a:bodyPr/>
                    <a:lstStyle/>
                    <a:p>
                      <a:pPr algn="l" fontAlgn="b"/>
                      <a:r>
                        <a:rPr lang="en-US" sz="900" b="0" i="0" u="none" strike="noStrike" dirty="0">
                          <a:solidFill>
                            <a:srgbClr val="263D51"/>
                          </a:solidFill>
                          <a:effectLst/>
                          <a:latin typeface="+mj-lt"/>
                        </a:rPr>
                        <a:t>NBK Capital Equity Partners Fund </a:t>
                      </a:r>
                      <a:r>
                        <a:rPr lang="en-US" sz="900" b="0" i="0" u="none" strike="noStrike" dirty="0" smtClean="0">
                          <a:solidFill>
                            <a:srgbClr val="263D51"/>
                          </a:solidFill>
                          <a:effectLst/>
                          <a:latin typeface="+mj-lt"/>
                        </a:rPr>
                        <a:t>II*</a:t>
                      </a:r>
                      <a:endParaRPr lang="en-US" sz="900" b="0" i="0" u="none" strike="noStrike" dirty="0">
                        <a:solidFill>
                          <a:srgbClr val="263D51"/>
                        </a:solidFill>
                        <a:effectLst/>
                        <a:latin typeface="+mj-lt"/>
                      </a:endParaRPr>
                    </a:p>
                  </a:txBody>
                  <a:tcPr marL="9525" marR="9525" marT="9525" marB="0" anchor="ctr"/>
                </a:tc>
                <a:tc>
                  <a:txBody>
                    <a:bodyPr/>
                    <a:lstStyle/>
                    <a:p>
                      <a:pPr algn="l" fontAlgn="b"/>
                      <a:r>
                        <a:rPr lang="en-US" sz="900" b="0" i="0" u="none" strike="noStrike">
                          <a:solidFill>
                            <a:srgbClr val="263D51"/>
                          </a:solidFill>
                          <a:effectLst/>
                          <a:latin typeface="+mj-lt"/>
                        </a:rPr>
                        <a:t>Growth</a:t>
                      </a:r>
                    </a:p>
                  </a:txBody>
                  <a:tcPr marL="9525" marR="9525" marT="9525" marB="0" anchor="ctr"/>
                </a:tc>
                <a:tc>
                  <a:txBody>
                    <a:bodyPr/>
                    <a:lstStyle/>
                    <a:p>
                      <a:pPr algn="l" fontAlgn="b"/>
                      <a:r>
                        <a:rPr lang="en-US" sz="900" b="0" i="0" u="none" strike="noStrike">
                          <a:solidFill>
                            <a:srgbClr val="263D51"/>
                          </a:solidFill>
                          <a:effectLst/>
                          <a:latin typeface="+mj-lt"/>
                        </a:rPr>
                        <a:t>MENA</a:t>
                      </a:r>
                    </a:p>
                  </a:txBody>
                  <a:tcPr marL="9525" marR="9525" marT="9525" marB="0" anchor="ctr"/>
                </a:tc>
                <a:tc>
                  <a:txBody>
                    <a:bodyPr/>
                    <a:lstStyle/>
                    <a:p>
                      <a:pPr algn="l" fontAlgn="b"/>
                      <a:r>
                        <a:rPr lang="en-US" sz="900" b="0" i="0" u="none" strike="noStrike">
                          <a:solidFill>
                            <a:srgbClr val="263D51"/>
                          </a:solidFill>
                          <a:effectLst/>
                          <a:latin typeface="+mj-lt"/>
                        </a:rPr>
                        <a:t>MENA</a:t>
                      </a:r>
                    </a:p>
                  </a:txBody>
                  <a:tcPr marL="9525" marR="9525" marT="9525" marB="0" anchor="ctr"/>
                </a:tc>
                <a:tc>
                  <a:txBody>
                    <a:bodyPr/>
                    <a:lstStyle/>
                    <a:p>
                      <a:pPr algn="l" fontAlgn="b"/>
                      <a:r>
                        <a:rPr lang="en-US" sz="900" b="0" i="0" u="none" strike="noStrike">
                          <a:solidFill>
                            <a:srgbClr val="263D51"/>
                          </a:solidFill>
                          <a:effectLst/>
                          <a:latin typeface="+mj-lt"/>
                        </a:rPr>
                        <a:t>Consumer</a:t>
                      </a:r>
                    </a:p>
                  </a:txBody>
                  <a:tcPr marL="9525" marR="9525" marT="9525" marB="0" anchor="ctr"/>
                </a:tc>
                <a:tc>
                  <a:txBody>
                    <a:bodyPr/>
                    <a:lstStyle/>
                    <a:p>
                      <a:pPr algn="ctr" fontAlgn="b"/>
                      <a:r>
                        <a:rPr lang="en-US" sz="900" b="0" i="0" u="none" strike="noStrike" dirty="0">
                          <a:solidFill>
                            <a:srgbClr val="263D51"/>
                          </a:solidFill>
                          <a:effectLst/>
                          <a:latin typeface="+mj-lt"/>
                        </a:rPr>
                        <a:t>USD</a:t>
                      </a:r>
                    </a:p>
                  </a:txBody>
                  <a:tcPr marL="9525" marR="9525" marT="9525" marB="0" anchor="ctr"/>
                </a:tc>
                <a:tc>
                  <a:txBody>
                    <a:bodyPr/>
                    <a:lstStyle/>
                    <a:p>
                      <a:pPr algn="ctr" fontAlgn="b"/>
                      <a:r>
                        <a:rPr lang="en-US" sz="900" b="0" i="0" u="none" strike="noStrike" dirty="0">
                          <a:solidFill>
                            <a:srgbClr val="263D51"/>
                          </a:solidFill>
                          <a:effectLst/>
                          <a:latin typeface="+mj-lt"/>
                        </a:rPr>
                        <a:t>46</a:t>
                      </a:r>
                    </a:p>
                  </a:txBody>
                  <a:tcPr marL="9525" marR="9525" marT="9525" marB="0" anchor="ctr"/>
                </a:tc>
                <a:tc>
                  <a:txBody>
                    <a:bodyPr/>
                    <a:lstStyle/>
                    <a:p>
                      <a:pPr algn="ctr" fontAlgn="b"/>
                      <a:r>
                        <a:rPr lang="en-US" sz="900" b="0" i="0" u="none" strike="noStrike" dirty="0">
                          <a:solidFill>
                            <a:srgbClr val="263D51"/>
                          </a:solidFill>
                          <a:effectLst/>
                          <a:latin typeface="+mj-lt"/>
                        </a:rPr>
                        <a:t>263</a:t>
                      </a:r>
                    </a:p>
                  </a:txBody>
                  <a:tcPr marL="9525" marR="9525" marT="9525" marB="0" anchor="ctr"/>
                </a:tc>
              </a:tr>
              <a:tr h="187668">
                <a:tc>
                  <a:txBody>
                    <a:bodyPr/>
                    <a:lstStyle/>
                    <a:p>
                      <a:pPr algn="l" fontAlgn="b"/>
                      <a:r>
                        <a:rPr lang="en-US" sz="900" b="0" i="0" u="none" strike="noStrike">
                          <a:solidFill>
                            <a:srgbClr val="263D51"/>
                          </a:solidFill>
                          <a:effectLst/>
                          <a:latin typeface="+mj-lt"/>
                        </a:rPr>
                        <a:t>ClearVue</a:t>
                      </a:r>
                    </a:p>
                  </a:txBody>
                  <a:tcPr marL="9525" marR="9525" marT="9525" marB="0" anchor="ctr"/>
                </a:tc>
                <a:tc>
                  <a:txBody>
                    <a:bodyPr/>
                    <a:lstStyle/>
                    <a:p>
                      <a:pPr algn="l" fontAlgn="b"/>
                      <a:r>
                        <a:rPr lang="en-US" sz="900" b="0" i="0" u="none" strike="noStrike">
                          <a:solidFill>
                            <a:srgbClr val="263D51"/>
                          </a:solidFill>
                          <a:effectLst/>
                          <a:latin typeface="+mj-lt"/>
                        </a:rPr>
                        <a:t>ClearVue Partners</a:t>
                      </a:r>
                    </a:p>
                  </a:txBody>
                  <a:tcPr marL="9525" marR="9525" marT="9525" marB="0" anchor="ctr"/>
                </a:tc>
                <a:tc>
                  <a:txBody>
                    <a:bodyPr/>
                    <a:lstStyle/>
                    <a:p>
                      <a:pPr algn="l" fontAlgn="b"/>
                      <a:r>
                        <a:rPr lang="en-US" sz="900" b="0" i="0" u="none" strike="noStrike">
                          <a:solidFill>
                            <a:srgbClr val="263D51"/>
                          </a:solidFill>
                          <a:effectLst/>
                          <a:latin typeface="+mj-lt"/>
                        </a:rPr>
                        <a:t>Venture Capital</a:t>
                      </a:r>
                    </a:p>
                  </a:txBody>
                  <a:tcPr marL="9525" marR="9525" marT="9525" marB="0" anchor="ctr"/>
                </a:tc>
                <a:tc>
                  <a:txBody>
                    <a:bodyPr/>
                    <a:lstStyle/>
                    <a:p>
                      <a:pPr algn="l" fontAlgn="b"/>
                      <a:r>
                        <a:rPr lang="en-US" sz="900" b="0" i="0" u="none" strike="noStrike">
                          <a:solidFill>
                            <a:srgbClr val="263D51"/>
                          </a:solidFill>
                          <a:effectLst/>
                          <a:latin typeface="+mj-lt"/>
                        </a:rPr>
                        <a:t>Asia</a:t>
                      </a:r>
                    </a:p>
                  </a:txBody>
                  <a:tcPr marL="9525" marR="9525" marT="9525" marB="0" anchor="ctr"/>
                </a:tc>
                <a:tc>
                  <a:txBody>
                    <a:bodyPr/>
                    <a:lstStyle/>
                    <a:p>
                      <a:pPr algn="l" fontAlgn="b"/>
                      <a:r>
                        <a:rPr lang="en-US" sz="900" b="0" i="0" u="none" strike="noStrike">
                          <a:solidFill>
                            <a:srgbClr val="263D51"/>
                          </a:solidFill>
                          <a:effectLst/>
                          <a:latin typeface="+mj-lt"/>
                        </a:rPr>
                        <a:t>China</a:t>
                      </a:r>
                    </a:p>
                  </a:txBody>
                  <a:tcPr marL="9525" marR="9525" marT="9525" marB="0" anchor="ctr"/>
                </a:tc>
                <a:tc>
                  <a:txBody>
                    <a:bodyPr/>
                    <a:lstStyle/>
                    <a:p>
                      <a:pPr algn="l" fontAlgn="b"/>
                      <a:r>
                        <a:rPr lang="en-US" sz="900" b="0" i="0" u="none" strike="noStrike">
                          <a:solidFill>
                            <a:srgbClr val="263D51"/>
                          </a:solidFill>
                          <a:effectLst/>
                          <a:latin typeface="+mj-lt"/>
                        </a:rPr>
                        <a:t>Multi-Sector</a:t>
                      </a:r>
                    </a:p>
                  </a:txBody>
                  <a:tcPr marL="9525" marR="9525" marT="9525" marB="0" anchor="ctr"/>
                </a:tc>
                <a:tc>
                  <a:txBody>
                    <a:bodyPr/>
                    <a:lstStyle/>
                    <a:p>
                      <a:pPr algn="ctr" fontAlgn="b"/>
                      <a:r>
                        <a:rPr lang="en-US" sz="900" b="0" i="0" u="none" strike="noStrike" dirty="0">
                          <a:solidFill>
                            <a:srgbClr val="263D51"/>
                          </a:solidFill>
                          <a:effectLst/>
                          <a:latin typeface="+mj-lt"/>
                        </a:rPr>
                        <a:t>USD</a:t>
                      </a:r>
                    </a:p>
                  </a:txBody>
                  <a:tcPr marL="9525" marR="9525" marT="9525" marB="0" anchor="ctr"/>
                </a:tc>
                <a:tc>
                  <a:txBody>
                    <a:bodyPr/>
                    <a:lstStyle/>
                    <a:p>
                      <a:pPr algn="ctr" fontAlgn="b"/>
                      <a:r>
                        <a:rPr lang="en-US" sz="900" b="0" i="0" u="none" strike="noStrike">
                          <a:solidFill>
                            <a:srgbClr val="263D51"/>
                          </a:solidFill>
                          <a:effectLst/>
                          <a:latin typeface="+mj-lt"/>
                        </a:rPr>
                        <a:t>262</a:t>
                      </a:r>
                    </a:p>
                  </a:txBody>
                  <a:tcPr marL="9525" marR="9525" marT="9525" marB="0" anchor="ctr"/>
                </a:tc>
                <a:tc>
                  <a:txBody>
                    <a:bodyPr/>
                    <a:lstStyle/>
                    <a:p>
                      <a:pPr algn="ctr" fontAlgn="b"/>
                      <a:r>
                        <a:rPr lang="en-US" sz="900" b="0" i="0" u="none" strike="noStrike" dirty="0">
                          <a:solidFill>
                            <a:srgbClr val="263D51"/>
                          </a:solidFill>
                          <a:effectLst/>
                          <a:latin typeface="+mj-lt"/>
                        </a:rPr>
                        <a:t>262</a:t>
                      </a:r>
                    </a:p>
                  </a:txBody>
                  <a:tcPr marL="9525" marR="9525" marT="9525" marB="0" anchor="ctr"/>
                </a:tc>
              </a:tr>
            </a:tbl>
          </a:graphicData>
        </a:graphic>
      </p:graphicFrame>
      <p:sp>
        <p:nvSpPr>
          <p:cNvPr id="3" name="TextBox 2"/>
          <p:cNvSpPr txBox="1"/>
          <p:nvPr/>
        </p:nvSpPr>
        <p:spPr>
          <a:xfrm>
            <a:off x="307172" y="5951378"/>
            <a:ext cx="4338320" cy="230832"/>
          </a:xfrm>
          <a:prstGeom prst="rect">
            <a:avLst/>
          </a:prstGeom>
          <a:noFill/>
        </p:spPr>
        <p:txBody>
          <a:bodyPr wrap="square" rtlCol="0">
            <a:spAutoFit/>
          </a:bodyPr>
          <a:lstStyle/>
          <a:p>
            <a:r>
              <a:rPr lang="en-US" sz="900" dirty="0" smtClean="0"/>
              <a:t>*Denotes funds currently raising.</a:t>
            </a:r>
            <a:endParaRPr lang="en-US" sz="900" dirty="0"/>
          </a:p>
        </p:txBody>
      </p:sp>
    </p:spTree>
    <p:extLst>
      <p:ext uri="{BB962C8B-B14F-4D97-AF65-F5344CB8AC3E}">
        <p14:creationId xmlns:p14="http://schemas.microsoft.com/office/powerpoint/2010/main" val="3618822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PE Investment</a:t>
            </a:r>
            <a:endParaRPr lang="en-US" dirty="0"/>
          </a:p>
        </p:txBody>
      </p:sp>
      <p:sp>
        <p:nvSpPr>
          <p:cNvPr id="5" name="Text Placeholder 4"/>
          <p:cNvSpPr>
            <a:spLocks noGrp="1"/>
          </p:cNvSpPr>
          <p:nvPr>
            <p:ph type="body" idx="1"/>
          </p:nvPr>
        </p:nvSpPr>
        <p:spPr/>
        <p:txBody>
          <a:bodyPr/>
          <a:lstStyle/>
          <a:p>
            <a:r>
              <a:rPr lang="en-US" dirty="0" smtClean="0"/>
              <a:t>Emerging Markets</a:t>
            </a:r>
            <a:endParaRPr lang="en-US" dirty="0"/>
          </a:p>
        </p:txBody>
      </p:sp>
    </p:spTree>
    <p:extLst>
      <p:ext uri="{BB962C8B-B14F-4D97-AF65-F5344CB8AC3E}">
        <p14:creationId xmlns:p14="http://schemas.microsoft.com/office/powerpoint/2010/main" val="3914118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Overall EM PE Investment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17075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3365970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 PE Investment by quarter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962249"/>
              </p:ext>
            </p:extLst>
          </p:nvPr>
        </p:nvGraphicFramePr>
        <p:xfrm>
          <a:off x="232011" y="1600200"/>
          <a:ext cx="8598089"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138142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idx="1"/>
          </p:nvPr>
        </p:nvSpPr>
        <p:spPr>
          <a:xfrm>
            <a:off x="457200" y="1422954"/>
            <a:ext cx="8229600" cy="4525963"/>
          </a:xfrm>
        </p:spPr>
        <p:txBody>
          <a:bodyPr/>
          <a:lstStyle/>
          <a:p>
            <a:r>
              <a:rPr lang="en-US" dirty="0" smtClean="0"/>
              <a:t>EM PE Overview</a:t>
            </a:r>
          </a:p>
          <a:p>
            <a:r>
              <a:rPr lang="en-US" dirty="0" smtClean="0"/>
              <a:t>EM PE Fundraising</a:t>
            </a:r>
          </a:p>
          <a:p>
            <a:r>
              <a:rPr lang="en-US" dirty="0" smtClean="0"/>
              <a:t>EM PE Investment</a:t>
            </a:r>
          </a:p>
          <a:p>
            <a:r>
              <a:rPr lang="en-US" dirty="0" smtClean="0"/>
              <a:t>Region/Country Snapshots</a:t>
            </a:r>
          </a:p>
          <a:p>
            <a:r>
              <a:rPr lang="en-US" dirty="0" smtClean="0"/>
              <a:t>Cambridge Associates Fund Performance</a:t>
            </a:r>
          </a:p>
        </p:txBody>
      </p:sp>
      <p:sp>
        <p:nvSpPr>
          <p:cNvPr id="4" name="TextBox 3"/>
          <p:cNvSpPr txBox="1"/>
          <p:nvPr/>
        </p:nvSpPr>
        <p:spPr>
          <a:xfrm>
            <a:off x="616449" y="4771037"/>
            <a:ext cx="7705618" cy="738664"/>
          </a:xfrm>
          <a:prstGeom prst="rect">
            <a:avLst/>
          </a:prstGeom>
          <a:noFill/>
        </p:spPr>
        <p:txBody>
          <a:bodyPr wrap="square" rtlCol="0">
            <a:spAutoFit/>
          </a:bodyPr>
          <a:lstStyle/>
          <a:p>
            <a:r>
              <a:rPr lang="en-US" sz="1400" b="1" u="sng" dirty="0" smtClean="0">
                <a:hlinkClick r:id="rId2"/>
              </a:rPr>
              <a:t>Terms of Use</a:t>
            </a:r>
            <a:r>
              <a:rPr lang="en-US" sz="1400" dirty="0" smtClean="0"/>
              <a:t>: </a:t>
            </a:r>
            <a:r>
              <a:rPr lang="en-US" sz="1400" dirty="0" smtClean="0">
                <a:solidFill>
                  <a:schemeClr val="tx2"/>
                </a:solidFill>
              </a:rPr>
              <a:t>All </a:t>
            </a:r>
            <a:r>
              <a:rPr lang="en-US" sz="1400" dirty="0">
                <a:solidFill>
                  <a:schemeClr val="tx2"/>
                </a:solidFill>
              </a:rPr>
              <a:t>material and underlying data contained within this </a:t>
            </a:r>
            <a:r>
              <a:rPr lang="en-US" sz="1400" dirty="0" smtClean="0">
                <a:solidFill>
                  <a:schemeClr val="tx2"/>
                </a:solidFill>
              </a:rPr>
              <a:t>presentation are </a:t>
            </a:r>
            <a:r>
              <a:rPr lang="en-US" sz="1400" dirty="0">
                <a:solidFill>
                  <a:schemeClr val="tx2"/>
                </a:solidFill>
              </a:rPr>
              <a:t>the intellectual property of EMPEA. Any reference to the material must be properly cited with notation attributing EMPEA as the source.</a:t>
            </a:r>
          </a:p>
        </p:txBody>
      </p:sp>
      <p:sp>
        <p:nvSpPr>
          <p:cNvPr id="5" name="TextBox 4"/>
          <p:cNvSpPr txBox="1"/>
          <p:nvPr/>
        </p:nvSpPr>
        <p:spPr>
          <a:xfrm>
            <a:off x="616449" y="5623278"/>
            <a:ext cx="7705618" cy="523220"/>
          </a:xfrm>
          <a:prstGeom prst="rect">
            <a:avLst/>
          </a:prstGeom>
          <a:noFill/>
        </p:spPr>
        <p:txBody>
          <a:bodyPr wrap="square" rtlCol="0">
            <a:spAutoFit/>
          </a:bodyPr>
          <a:lstStyle/>
          <a:p>
            <a:r>
              <a:rPr lang="en-US" sz="1400" b="1" u="sng" dirty="0" smtClean="0">
                <a:hlinkClick r:id="rId3"/>
              </a:rPr>
              <a:t>Contact Us</a:t>
            </a:r>
            <a:r>
              <a:rPr lang="en-US" sz="1400" b="1" dirty="0" smtClean="0"/>
              <a:t>: </a:t>
            </a:r>
            <a:r>
              <a:rPr lang="en-US" sz="1400" dirty="0">
                <a:solidFill>
                  <a:schemeClr val="tx2"/>
                </a:solidFill>
              </a:rPr>
              <a:t>For additional information, inquiries, or questions, please contact us at research@empea.net or call </a:t>
            </a:r>
            <a:r>
              <a:rPr lang="en-US" sz="1400" dirty="0" smtClean="0">
                <a:solidFill>
                  <a:schemeClr val="tx2"/>
                </a:solidFill>
              </a:rPr>
              <a:t>+1.202.377.8171.</a:t>
            </a:r>
            <a:endParaRPr lang="en-US" sz="1400" dirty="0">
              <a:solidFill>
                <a:schemeClr val="tx2"/>
              </a:solidFill>
            </a:endParaRPr>
          </a:p>
        </p:txBody>
      </p:sp>
      <p:sp>
        <p:nvSpPr>
          <p:cNvPr id="6" name="TextBox 5"/>
          <p:cNvSpPr txBox="1"/>
          <p:nvPr/>
        </p:nvSpPr>
        <p:spPr>
          <a:xfrm>
            <a:off x="619987" y="4106519"/>
            <a:ext cx="7705618" cy="523220"/>
          </a:xfrm>
          <a:prstGeom prst="rect">
            <a:avLst/>
          </a:prstGeom>
          <a:noFill/>
        </p:spPr>
        <p:txBody>
          <a:bodyPr wrap="square" rtlCol="0">
            <a:spAutoFit/>
          </a:bodyPr>
          <a:lstStyle/>
          <a:p>
            <a:r>
              <a:rPr lang="en-US" sz="1400" b="1" u="sng" dirty="0" smtClean="0">
                <a:solidFill>
                  <a:schemeClr val="tx2"/>
                </a:solidFill>
              </a:rPr>
              <a:t>Update to our data methodology</a:t>
            </a:r>
            <a:r>
              <a:rPr lang="en-US" sz="1400" dirty="0" smtClean="0">
                <a:solidFill>
                  <a:schemeClr val="tx2"/>
                </a:solidFill>
              </a:rPr>
              <a:t>: EMPEA now updates historical data as we receive fund </a:t>
            </a:r>
            <a:r>
              <a:rPr lang="en-US" sz="1400" dirty="0">
                <a:solidFill>
                  <a:schemeClr val="tx2"/>
                </a:solidFill>
              </a:rPr>
              <a:t>and </a:t>
            </a:r>
            <a:r>
              <a:rPr lang="en-US" sz="1400" dirty="0" smtClean="0">
                <a:solidFill>
                  <a:schemeClr val="tx2"/>
                </a:solidFill>
              </a:rPr>
              <a:t>transaction information from GPs on a quarterly basis via </a:t>
            </a:r>
            <a:r>
              <a:rPr lang="en-US" sz="1400" b="1" dirty="0" smtClean="0">
                <a:solidFill>
                  <a:schemeClr val="tx2"/>
                </a:solidFill>
                <a:hlinkClick r:id="rId4"/>
              </a:rPr>
              <a:t>FundLink</a:t>
            </a:r>
            <a:r>
              <a:rPr lang="en-US" sz="1400" dirty="0" smtClean="0">
                <a:solidFill>
                  <a:schemeClr val="tx2"/>
                </a:solidFill>
              </a:rPr>
              <a:t>, our proprietary database.</a:t>
            </a:r>
            <a:endParaRPr lang="en-US" sz="1400" dirty="0">
              <a:solidFill>
                <a:schemeClr val="tx2"/>
              </a:solidFill>
            </a:endParaRPr>
          </a:p>
        </p:txBody>
      </p:sp>
    </p:spTree>
    <p:extLst>
      <p:ext uri="{BB962C8B-B14F-4D97-AF65-F5344CB8AC3E}">
        <p14:creationId xmlns:p14="http://schemas.microsoft.com/office/powerpoint/2010/main" val="2120644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 PE Investment by region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753993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771504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 PE Investment by sector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391905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548154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 PE Investment by strategy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064289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081645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 PE Investment size distribution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0121597"/>
              </p:ext>
            </p:extLst>
          </p:nvPr>
        </p:nvGraphicFramePr>
        <p:xfrm>
          <a:off x="457200" y="1600200"/>
          <a:ext cx="845312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3" name="TextBox 2"/>
          <p:cNvSpPr txBox="1"/>
          <p:nvPr/>
        </p:nvSpPr>
        <p:spPr>
          <a:xfrm>
            <a:off x="7670800" y="2465139"/>
            <a:ext cx="822960" cy="276999"/>
          </a:xfrm>
          <a:prstGeom prst="rect">
            <a:avLst/>
          </a:prstGeom>
          <a:noFill/>
        </p:spPr>
        <p:txBody>
          <a:bodyPr wrap="square" rtlCol="0">
            <a:spAutoFit/>
          </a:bodyPr>
          <a:lstStyle/>
          <a:p>
            <a:r>
              <a:rPr lang="en-US" sz="1200" b="1" dirty="0" err="1" smtClean="0"/>
              <a:t>US$m</a:t>
            </a:r>
            <a:endParaRPr lang="en-US" sz="1200" b="1" dirty="0"/>
          </a:p>
        </p:txBody>
      </p:sp>
    </p:spTree>
    <p:extLst>
      <p:ext uri="{BB962C8B-B14F-4D97-AF65-F5344CB8AC3E}">
        <p14:creationId xmlns:p14="http://schemas.microsoft.com/office/powerpoint/2010/main" val="3322198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 PE Median investment size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79616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1464757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 PE Median investment size By Region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41089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440388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 PE Median investment size By Strategy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64803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31212714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Largest investments</a:t>
            </a:r>
            <a:endParaRPr lang="en-US" dirty="0"/>
          </a:p>
        </p:txBody>
      </p:sp>
      <p:sp>
        <p:nvSpPr>
          <p:cNvPr id="7" name="TextBox 6"/>
          <p:cNvSpPr txBox="1"/>
          <p:nvPr/>
        </p:nvSpPr>
        <p:spPr>
          <a:xfrm>
            <a:off x="417942" y="1531437"/>
            <a:ext cx="5759122" cy="307777"/>
          </a:xfrm>
          <a:prstGeom prst="rect">
            <a:avLst/>
          </a:prstGeom>
          <a:noFill/>
        </p:spPr>
        <p:txBody>
          <a:bodyPr wrap="square" rtlCol="0">
            <a:spAutoFit/>
          </a:bodyPr>
          <a:lstStyle/>
          <a:p>
            <a:r>
              <a:rPr lang="en-US" sz="1400" b="1" dirty="0">
                <a:solidFill>
                  <a:schemeClr val="accent4"/>
                </a:solidFill>
              </a:rPr>
              <a:t>Largest Known </a:t>
            </a:r>
            <a:r>
              <a:rPr lang="en-US" sz="1400" b="1" dirty="0" smtClean="0">
                <a:solidFill>
                  <a:schemeClr val="accent4"/>
                </a:solidFill>
              </a:rPr>
              <a:t>PE </a:t>
            </a:r>
            <a:r>
              <a:rPr lang="en-US" sz="1400" b="1" dirty="0">
                <a:solidFill>
                  <a:schemeClr val="accent4"/>
                </a:solidFill>
              </a:rPr>
              <a:t>Investments in Emerging Asia, </a:t>
            </a:r>
            <a:r>
              <a:rPr lang="en-US" sz="1400" b="1" dirty="0" smtClean="0">
                <a:solidFill>
                  <a:schemeClr val="accent4"/>
                </a:solidFill>
              </a:rPr>
              <a:t>Q1 2014</a:t>
            </a:r>
            <a:endParaRPr lang="en-US" sz="1400" b="1" dirty="0">
              <a:solidFill>
                <a:schemeClr val="accent4"/>
              </a:solidFill>
            </a:endParaRPr>
          </a:p>
        </p:txBody>
      </p:sp>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367822781"/>
              </p:ext>
            </p:extLst>
          </p:nvPr>
        </p:nvGraphicFramePr>
        <p:xfrm>
          <a:off x="457201" y="1881412"/>
          <a:ext cx="8229599" cy="3960467"/>
        </p:xfrm>
        <a:graphic>
          <a:graphicData uri="http://schemas.openxmlformats.org/drawingml/2006/table">
            <a:tbl>
              <a:tblPr>
                <a:tableStyleId>{5C22544A-7EE6-4342-B048-85BDC9FD1C3A}</a:tableStyleId>
              </a:tblPr>
              <a:tblGrid>
                <a:gridCol w="2458719"/>
                <a:gridCol w="1376743"/>
                <a:gridCol w="804979"/>
                <a:gridCol w="1225685"/>
                <a:gridCol w="719290"/>
                <a:gridCol w="891564"/>
                <a:gridCol w="752619"/>
              </a:tblGrid>
              <a:tr h="624611">
                <a:tc>
                  <a:txBody>
                    <a:bodyPr/>
                    <a:lstStyle/>
                    <a:p>
                      <a:pPr algn="ctr" fontAlgn="ctr"/>
                      <a:r>
                        <a:rPr lang="en-US" sz="1000" b="1" u="none" strike="noStrike" dirty="0">
                          <a:solidFill>
                            <a:schemeClr val="bg1"/>
                          </a:solidFill>
                          <a:effectLst/>
                        </a:rPr>
                        <a:t>Fund Manager, Co-investors</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Company Name</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Country</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Sector</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Type</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Amount (</a:t>
                      </a:r>
                      <a:r>
                        <a:rPr lang="en-US" sz="1000" b="1" u="none" strike="noStrike" dirty="0" err="1">
                          <a:solidFill>
                            <a:schemeClr val="bg1"/>
                          </a:solidFill>
                          <a:effectLst/>
                        </a:rPr>
                        <a:t>US$m</a:t>
                      </a:r>
                      <a:r>
                        <a:rPr lang="en-US" sz="1000" b="1" u="none" strike="noStrike" dirty="0">
                          <a:solidFill>
                            <a:schemeClr val="bg1"/>
                          </a:solidFill>
                          <a:effectLst/>
                        </a:rPr>
                        <a:t>)</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Date</a:t>
                      </a:r>
                      <a:endParaRPr lang="en-US" sz="1000" b="1" i="0" u="none" strike="noStrike" dirty="0">
                        <a:solidFill>
                          <a:schemeClr val="bg1"/>
                        </a:solidFill>
                        <a:effectLst/>
                        <a:latin typeface="Calibri"/>
                      </a:endParaRPr>
                    </a:p>
                  </a:txBody>
                  <a:tcPr marL="8693" marR="8693" marT="8693" marB="0" anchor="ctr">
                    <a:solidFill>
                      <a:schemeClr val="tx1"/>
                    </a:solidFill>
                  </a:tcPr>
                </a:tc>
              </a:tr>
              <a:tr h="416407">
                <a:tc>
                  <a:txBody>
                    <a:bodyPr/>
                    <a:lstStyle/>
                    <a:p>
                      <a:pPr algn="l" fontAlgn="ctr"/>
                      <a:r>
                        <a:rPr lang="en-US" sz="900" b="0" i="0" u="none" strike="noStrike" dirty="0">
                          <a:solidFill>
                            <a:srgbClr val="263D51"/>
                          </a:solidFill>
                          <a:effectLst/>
                          <a:latin typeface="+mj-lt"/>
                        </a:rPr>
                        <a:t>The Carlyle Group</a:t>
                      </a:r>
                    </a:p>
                  </a:txBody>
                  <a:tcPr marL="9525" marR="9525" marT="9525" marB="0" anchor="ctr"/>
                </a:tc>
                <a:tc>
                  <a:txBody>
                    <a:bodyPr/>
                    <a:lstStyle/>
                    <a:p>
                      <a:pPr algn="l" fontAlgn="ctr"/>
                      <a:r>
                        <a:rPr lang="en-US" sz="900" b="0" i="0" u="none" strike="noStrike">
                          <a:solidFill>
                            <a:srgbClr val="263D51"/>
                          </a:solidFill>
                          <a:effectLst/>
                          <a:latin typeface="+mj-lt"/>
                        </a:rPr>
                        <a:t>Tyco Fire &amp; Security Services Korea (ADT Korea)</a:t>
                      </a:r>
                    </a:p>
                  </a:txBody>
                  <a:tcPr marL="9525" marR="9525" marT="9525" marB="0" anchor="ctr"/>
                </a:tc>
                <a:tc>
                  <a:txBody>
                    <a:bodyPr/>
                    <a:lstStyle/>
                    <a:p>
                      <a:pPr algn="l" fontAlgn="ctr"/>
                      <a:r>
                        <a:rPr lang="en-US" sz="900" b="0" i="0" u="none" strike="noStrike">
                          <a:solidFill>
                            <a:srgbClr val="263D51"/>
                          </a:solidFill>
                          <a:effectLst/>
                          <a:latin typeface="+mj-lt"/>
                        </a:rPr>
                        <a:t>South Korea</a:t>
                      </a:r>
                    </a:p>
                  </a:txBody>
                  <a:tcPr marL="9525" marR="9525" marT="9525" marB="0" anchor="ctr"/>
                </a:tc>
                <a:tc>
                  <a:txBody>
                    <a:bodyPr/>
                    <a:lstStyle/>
                    <a:p>
                      <a:pPr algn="l" fontAlgn="ctr"/>
                      <a:r>
                        <a:rPr lang="en-US" sz="900" b="0" i="0" u="none" strike="noStrike">
                          <a:solidFill>
                            <a:srgbClr val="263D51"/>
                          </a:solidFill>
                          <a:effectLst/>
                          <a:latin typeface="+mj-lt"/>
                        </a:rPr>
                        <a:t>Professional Services</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dirty="0">
                          <a:solidFill>
                            <a:srgbClr val="263D51"/>
                          </a:solidFill>
                          <a:effectLst/>
                          <a:latin typeface="+mj-lt"/>
                        </a:rPr>
                        <a:t>709</a:t>
                      </a:r>
                    </a:p>
                  </a:txBody>
                  <a:tcPr marL="9525" marR="9525" marT="9525" marB="0" anchor="ctr"/>
                </a:tc>
                <a:tc>
                  <a:txBody>
                    <a:bodyPr/>
                    <a:lstStyle/>
                    <a:p>
                      <a:pPr algn="ctr" fontAlgn="ctr"/>
                      <a:r>
                        <a:rPr lang="en-US" sz="900" b="0" i="0" u="none" strike="noStrike">
                          <a:solidFill>
                            <a:srgbClr val="263D51"/>
                          </a:solidFill>
                          <a:effectLst/>
                          <a:latin typeface="+mj-lt"/>
                        </a:rPr>
                        <a:t>Mar-14</a:t>
                      </a:r>
                    </a:p>
                  </a:txBody>
                  <a:tcPr marL="9525" marR="9525" marT="9525" marB="0" anchor="ctr"/>
                </a:tc>
              </a:tr>
              <a:tr h="208204">
                <a:tc>
                  <a:txBody>
                    <a:bodyPr/>
                    <a:lstStyle/>
                    <a:p>
                      <a:pPr algn="l" fontAlgn="ctr"/>
                      <a:r>
                        <a:rPr lang="en-US" sz="900" b="0" i="0" u="none" strike="noStrike">
                          <a:solidFill>
                            <a:srgbClr val="263D51"/>
                          </a:solidFill>
                          <a:effectLst/>
                          <a:latin typeface="+mj-lt"/>
                        </a:rPr>
                        <a:t>Headland Capital Partners</a:t>
                      </a:r>
                    </a:p>
                  </a:txBody>
                  <a:tcPr marL="9525" marR="9525" marT="9525" marB="0" anchor="ctr"/>
                </a:tc>
                <a:tc>
                  <a:txBody>
                    <a:bodyPr/>
                    <a:lstStyle/>
                    <a:p>
                      <a:pPr algn="l" fontAlgn="ctr"/>
                      <a:r>
                        <a:rPr lang="en-US" sz="900" b="0" i="0" u="none" strike="noStrike" dirty="0" err="1">
                          <a:solidFill>
                            <a:srgbClr val="263D51"/>
                          </a:solidFill>
                          <a:effectLst/>
                          <a:latin typeface="+mj-lt"/>
                        </a:rPr>
                        <a:t>Kreuz</a:t>
                      </a:r>
                      <a:endParaRPr lang="en-US" sz="900" b="0" i="0" u="none" strike="noStrike" dirty="0">
                        <a:solidFill>
                          <a:srgbClr val="263D51"/>
                        </a:solidFill>
                        <a:effectLst/>
                        <a:latin typeface="+mj-lt"/>
                      </a:endParaRPr>
                    </a:p>
                  </a:txBody>
                  <a:tcPr marL="9525" marR="9525" marT="9525" marB="0" anchor="ctr"/>
                </a:tc>
                <a:tc>
                  <a:txBody>
                    <a:bodyPr/>
                    <a:lstStyle/>
                    <a:p>
                      <a:pPr algn="l" fontAlgn="ctr"/>
                      <a:r>
                        <a:rPr lang="en-US" sz="900" b="0" i="0" u="none" strike="noStrike">
                          <a:solidFill>
                            <a:srgbClr val="263D51"/>
                          </a:solidFill>
                          <a:effectLst/>
                          <a:latin typeface="+mj-lt"/>
                        </a:rPr>
                        <a:t>Singapore</a:t>
                      </a:r>
                    </a:p>
                  </a:txBody>
                  <a:tcPr marL="9525" marR="9525" marT="9525" marB="0" anchor="ctr"/>
                </a:tc>
                <a:tc>
                  <a:txBody>
                    <a:bodyPr/>
                    <a:lstStyle/>
                    <a:p>
                      <a:pPr algn="l" fontAlgn="ctr"/>
                      <a:r>
                        <a:rPr lang="en-US" sz="900" b="0" i="0" u="none" strike="noStrike">
                          <a:solidFill>
                            <a:srgbClr val="263D51"/>
                          </a:solidFill>
                          <a:effectLst/>
                          <a:latin typeface="+mj-lt"/>
                        </a:rPr>
                        <a:t>Oil &amp; Gas</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dirty="0">
                          <a:solidFill>
                            <a:srgbClr val="263D51"/>
                          </a:solidFill>
                          <a:effectLst/>
                          <a:latin typeface="+mj-lt"/>
                        </a:rPr>
                        <a:t>353</a:t>
                      </a:r>
                    </a:p>
                  </a:txBody>
                  <a:tcPr marL="9525" marR="9525" marT="9525" marB="0" anchor="ctr"/>
                </a:tc>
                <a:tc>
                  <a:txBody>
                    <a:bodyPr/>
                    <a:lstStyle/>
                    <a:p>
                      <a:pPr algn="ctr" fontAlgn="ctr"/>
                      <a:r>
                        <a:rPr lang="en-US" sz="900" b="0" i="0" u="none" strike="noStrike">
                          <a:solidFill>
                            <a:srgbClr val="263D51"/>
                          </a:solidFill>
                          <a:effectLst/>
                          <a:latin typeface="+mj-lt"/>
                        </a:rPr>
                        <a:t>Feb-14</a:t>
                      </a:r>
                    </a:p>
                  </a:txBody>
                  <a:tcPr marL="9525" marR="9525" marT="9525" marB="0" anchor="ctr"/>
                </a:tc>
              </a:tr>
              <a:tr h="208204">
                <a:tc>
                  <a:txBody>
                    <a:bodyPr/>
                    <a:lstStyle/>
                    <a:p>
                      <a:pPr algn="l" fontAlgn="ctr"/>
                      <a:r>
                        <a:rPr lang="en-US" sz="900" b="0" i="0" u="none" strike="noStrike">
                          <a:solidFill>
                            <a:srgbClr val="263D51"/>
                          </a:solidFill>
                          <a:effectLst/>
                          <a:latin typeface="+mj-lt"/>
                        </a:rPr>
                        <a:t>Hony Capital</a:t>
                      </a:r>
                    </a:p>
                  </a:txBody>
                  <a:tcPr marL="9525" marR="9525" marT="9525" marB="0" anchor="ctr"/>
                </a:tc>
                <a:tc>
                  <a:txBody>
                    <a:bodyPr/>
                    <a:lstStyle/>
                    <a:p>
                      <a:pPr algn="l" fontAlgn="ctr"/>
                      <a:r>
                        <a:rPr lang="en-US" sz="900" b="0" i="0" u="none" strike="noStrike" dirty="0" err="1">
                          <a:solidFill>
                            <a:srgbClr val="263D51"/>
                          </a:solidFill>
                          <a:effectLst/>
                          <a:latin typeface="+mj-lt"/>
                        </a:rPr>
                        <a:t>Chengtou</a:t>
                      </a:r>
                      <a:r>
                        <a:rPr lang="en-US" sz="900" b="0" i="0" u="none" strike="noStrike" dirty="0">
                          <a:solidFill>
                            <a:srgbClr val="263D51"/>
                          </a:solidFill>
                          <a:effectLst/>
                          <a:latin typeface="+mj-lt"/>
                        </a:rPr>
                        <a:t> Holding</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a:solidFill>
                            <a:srgbClr val="263D51"/>
                          </a:solidFill>
                          <a:effectLst/>
                          <a:latin typeface="+mj-lt"/>
                        </a:rPr>
                        <a:t>Real Estate</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dirty="0">
                          <a:solidFill>
                            <a:srgbClr val="263D51"/>
                          </a:solidFill>
                          <a:effectLst/>
                          <a:latin typeface="+mj-lt"/>
                        </a:rPr>
                        <a:t>298</a:t>
                      </a:r>
                    </a:p>
                  </a:txBody>
                  <a:tcPr marL="9525" marR="9525" marT="9525" marB="0" anchor="ctr"/>
                </a:tc>
                <a:tc>
                  <a:txBody>
                    <a:bodyPr/>
                    <a:lstStyle/>
                    <a:p>
                      <a:pPr algn="ctr" fontAlgn="ctr"/>
                      <a:r>
                        <a:rPr lang="en-US" sz="900" b="0" i="0" u="none" strike="noStrike">
                          <a:solidFill>
                            <a:srgbClr val="263D51"/>
                          </a:solidFill>
                          <a:effectLst/>
                          <a:latin typeface="+mj-lt"/>
                        </a:rPr>
                        <a:t>Jan-14</a:t>
                      </a:r>
                    </a:p>
                  </a:txBody>
                  <a:tcPr marL="9525" marR="9525" marT="9525" marB="0" anchor="ctr"/>
                </a:tc>
              </a:tr>
              <a:tr h="416407">
                <a:tc>
                  <a:txBody>
                    <a:bodyPr/>
                    <a:lstStyle/>
                    <a:p>
                      <a:pPr algn="l" fontAlgn="ctr"/>
                      <a:r>
                        <a:rPr lang="en-US" sz="900" b="0" i="0" u="none" strike="noStrike">
                          <a:solidFill>
                            <a:srgbClr val="263D51"/>
                          </a:solidFill>
                          <a:effectLst/>
                          <a:latin typeface="+mj-lt"/>
                        </a:rPr>
                        <a:t>The Blackstone Group</a:t>
                      </a:r>
                    </a:p>
                  </a:txBody>
                  <a:tcPr marL="9525" marR="9525" marT="9525" marB="0" anchor="ctr"/>
                </a:tc>
                <a:tc>
                  <a:txBody>
                    <a:bodyPr/>
                    <a:lstStyle/>
                    <a:p>
                      <a:pPr algn="l" fontAlgn="ctr"/>
                      <a:r>
                        <a:rPr lang="en-US" sz="900" b="0" i="0" u="none" strike="noStrike" dirty="0" err="1">
                          <a:solidFill>
                            <a:srgbClr val="263D51"/>
                          </a:solidFill>
                          <a:effectLst/>
                          <a:latin typeface="+mj-lt"/>
                        </a:rPr>
                        <a:t>Pactera</a:t>
                      </a:r>
                      <a:r>
                        <a:rPr lang="en-US" sz="900" b="0" i="0" u="none" strike="noStrike" dirty="0">
                          <a:solidFill>
                            <a:srgbClr val="263D51"/>
                          </a:solidFill>
                          <a:effectLst/>
                          <a:latin typeface="+mj-lt"/>
                        </a:rPr>
                        <a:t> Technology International</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a:solidFill>
                            <a:srgbClr val="263D51"/>
                          </a:solidFill>
                          <a:effectLst/>
                          <a:latin typeface="+mj-lt"/>
                        </a:rPr>
                        <a:t>Technology</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dirty="0">
                          <a:solidFill>
                            <a:srgbClr val="263D51"/>
                          </a:solidFill>
                          <a:effectLst/>
                          <a:latin typeface="+mj-lt"/>
                        </a:rPr>
                        <a:t>240</a:t>
                      </a:r>
                    </a:p>
                  </a:txBody>
                  <a:tcPr marL="9525" marR="9525" marT="9525" marB="0" anchor="ctr"/>
                </a:tc>
                <a:tc>
                  <a:txBody>
                    <a:bodyPr/>
                    <a:lstStyle/>
                    <a:p>
                      <a:pPr algn="ctr" fontAlgn="ctr"/>
                      <a:r>
                        <a:rPr lang="en-US" sz="900" b="0" i="0" u="none" strike="noStrike">
                          <a:solidFill>
                            <a:srgbClr val="263D51"/>
                          </a:solidFill>
                          <a:effectLst/>
                          <a:latin typeface="+mj-lt"/>
                        </a:rPr>
                        <a:t>Mar-14</a:t>
                      </a:r>
                    </a:p>
                  </a:txBody>
                  <a:tcPr marL="9525" marR="9525" marT="9525" marB="0" anchor="ctr"/>
                </a:tc>
              </a:tr>
              <a:tr h="208204">
                <a:tc>
                  <a:txBody>
                    <a:bodyPr/>
                    <a:lstStyle/>
                    <a:p>
                      <a:pPr algn="l" fontAlgn="ctr"/>
                      <a:r>
                        <a:rPr lang="en-US" sz="900" b="0" i="0" u="none" strike="noStrike">
                          <a:solidFill>
                            <a:srgbClr val="263D51"/>
                          </a:solidFill>
                          <a:effectLst/>
                          <a:latin typeface="+mj-lt"/>
                        </a:rPr>
                        <a:t>IMM Private Equity</a:t>
                      </a:r>
                    </a:p>
                  </a:txBody>
                  <a:tcPr marL="9525" marR="9525" marT="9525" marB="0" anchor="ctr"/>
                </a:tc>
                <a:tc>
                  <a:txBody>
                    <a:bodyPr/>
                    <a:lstStyle/>
                    <a:p>
                      <a:pPr algn="l" fontAlgn="ctr"/>
                      <a:r>
                        <a:rPr lang="en-US" sz="900" b="0" i="0" u="none" strike="noStrike">
                          <a:solidFill>
                            <a:srgbClr val="263D51"/>
                          </a:solidFill>
                          <a:effectLst/>
                          <a:latin typeface="+mj-lt"/>
                        </a:rPr>
                        <a:t>T-Broad Holdings</a:t>
                      </a:r>
                    </a:p>
                  </a:txBody>
                  <a:tcPr marL="9525" marR="9525" marT="9525" marB="0" anchor="ctr"/>
                </a:tc>
                <a:tc>
                  <a:txBody>
                    <a:bodyPr/>
                    <a:lstStyle/>
                    <a:p>
                      <a:pPr algn="l" fontAlgn="ctr"/>
                      <a:r>
                        <a:rPr lang="en-US" sz="900" b="0" i="0" u="none" strike="noStrike">
                          <a:solidFill>
                            <a:srgbClr val="263D51"/>
                          </a:solidFill>
                          <a:effectLst/>
                          <a:latin typeface="+mj-lt"/>
                        </a:rPr>
                        <a:t>South Korea</a:t>
                      </a:r>
                    </a:p>
                  </a:txBody>
                  <a:tcPr marL="9525" marR="9525" marT="9525" marB="0" anchor="ctr"/>
                </a:tc>
                <a:tc>
                  <a:txBody>
                    <a:bodyPr/>
                    <a:lstStyle/>
                    <a:p>
                      <a:pPr algn="l" fontAlgn="ctr"/>
                      <a:r>
                        <a:rPr lang="en-US" sz="900" b="0" i="0" u="none" strike="noStrike" dirty="0">
                          <a:solidFill>
                            <a:srgbClr val="263D51"/>
                          </a:solidFill>
                          <a:effectLst/>
                          <a:latin typeface="+mj-lt"/>
                        </a:rPr>
                        <a:t>Telecommunications</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dirty="0">
                          <a:solidFill>
                            <a:srgbClr val="263D51"/>
                          </a:solidFill>
                          <a:effectLst/>
                          <a:latin typeface="+mj-lt"/>
                        </a:rPr>
                        <a:t>187</a:t>
                      </a:r>
                    </a:p>
                  </a:txBody>
                  <a:tcPr marL="9525" marR="9525" marT="9525" marB="0" anchor="ctr"/>
                </a:tc>
                <a:tc>
                  <a:txBody>
                    <a:bodyPr/>
                    <a:lstStyle/>
                    <a:p>
                      <a:pPr algn="ctr" fontAlgn="ctr"/>
                      <a:r>
                        <a:rPr lang="en-US" sz="900" b="0" i="0" u="none" strike="noStrike" dirty="0">
                          <a:solidFill>
                            <a:srgbClr val="263D51"/>
                          </a:solidFill>
                          <a:effectLst/>
                          <a:latin typeface="+mj-lt"/>
                        </a:rPr>
                        <a:t>Jan-14</a:t>
                      </a:r>
                    </a:p>
                  </a:txBody>
                  <a:tcPr marL="9525" marR="9525" marT="9525" marB="0" anchor="ctr"/>
                </a:tc>
              </a:tr>
              <a:tr h="416407">
                <a:tc>
                  <a:txBody>
                    <a:bodyPr/>
                    <a:lstStyle/>
                    <a:p>
                      <a:pPr algn="l" fontAlgn="ctr"/>
                      <a:r>
                        <a:rPr lang="en-US" sz="900" b="0" i="0" u="none" strike="noStrike">
                          <a:solidFill>
                            <a:srgbClr val="263D51"/>
                          </a:solidFill>
                          <a:effectLst/>
                          <a:latin typeface="+mj-lt"/>
                        </a:rPr>
                        <a:t>Shenzhen CDF-Capital Company</a:t>
                      </a:r>
                    </a:p>
                  </a:txBody>
                  <a:tcPr marL="9525" marR="9525" marT="9525" marB="0" anchor="ctr"/>
                </a:tc>
                <a:tc>
                  <a:txBody>
                    <a:bodyPr/>
                    <a:lstStyle/>
                    <a:p>
                      <a:pPr algn="l" fontAlgn="ctr"/>
                      <a:r>
                        <a:rPr lang="en-US" sz="900" b="0" i="0" u="none" strike="noStrike">
                          <a:solidFill>
                            <a:srgbClr val="263D51"/>
                          </a:solidFill>
                          <a:effectLst/>
                          <a:latin typeface="+mj-lt"/>
                        </a:rPr>
                        <a:t>Changyuan Group</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a:solidFill>
                            <a:srgbClr val="263D51"/>
                          </a:solidFill>
                          <a:effectLst/>
                          <a:latin typeface="+mj-lt"/>
                        </a:rPr>
                        <a:t>Industrials &amp; Manufacturing</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a:solidFill>
                            <a:srgbClr val="263D51"/>
                          </a:solidFill>
                          <a:effectLst/>
                          <a:latin typeface="+mj-lt"/>
                        </a:rPr>
                        <a:t>176</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416407">
                <a:tc>
                  <a:txBody>
                    <a:bodyPr/>
                    <a:lstStyle/>
                    <a:p>
                      <a:pPr algn="l" fontAlgn="ctr"/>
                      <a:r>
                        <a:rPr lang="en-US" sz="900" b="0" i="0" u="none" strike="noStrike">
                          <a:solidFill>
                            <a:srgbClr val="263D51"/>
                          </a:solidFill>
                          <a:effectLst/>
                          <a:latin typeface="+mj-lt"/>
                        </a:rPr>
                        <a:t>Yunfeng Capital</a:t>
                      </a:r>
                    </a:p>
                  </a:txBody>
                  <a:tcPr marL="9525" marR="9525" marT="9525" marB="0" anchor="ctr"/>
                </a:tc>
                <a:tc>
                  <a:txBody>
                    <a:bodyPr/>
                    <a:lstStyle/>
                    <a:p>
                      <a:pPr algn="l" fontAlgn="ctr"/>
                      <a:r>
                        <a:rPr lang="en-US" sz="900" b="0" i="0" u="none" strike="noStrike">
                          <a:solidFill>
                            <a:srgbClr val="263D51"/>
                          </a:solidFill>
                          <a:effectLst/>
                          <a:latin typeface="+mj-lt"/>
                        </a:rPr>
                        <a:t>CITIC 21CN</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dirty="0">
                          <a:solidFill>
                            <a:srgbClr val="263D51"/>
                          </a:solidFill>
                          <a:effectLst/>
                          <a:latin typeface="+mj-lt"/>
                        </a:rPr>
                        <a:t>Technology</a:t>
                      </a:r>
                    </a:p>
                  </a:txBody>
                  <a:tcPr marL="9525" marR="9525" marT="9525" marB="0" anchor="ctr"/>
                </a:tc>
                <a:tc>
                  <a:txBody>
                    <a:bodyPr/>
                    <a:lstStyle/>
                    <a:p>
                      <a:pPr algn="ctr" fontAlgn="ctr"/>
                      <a:r>
                        <a:rPr lang="en-US" sz="900" b="0" i="0" u="none" strike="noStrike" dirty="0">
                          <a:solidFill>
                            <a:srgbClr val="263D51"/>
                          </a:solidFill>
                          <a:effectLst/>
                          <a:latin typeface="+mj-lt"/>
                        </a:rPr>
                        <a:t>Buyout</a:t>
                      </a:r>
                    </a:p>
                  </a:txBody>
                  <a:tcPr marL="9525" marR="9525" marT="9525" marB="0" anchor="ctr"/>
                </a:tc>
                <a:tc>
                  <a:txBody>
                    <a:bodyPr/>
                    <a:lstStyle/>
                    <a:p>
                      <a:pPr algn="ctr" fontAlgn="ctr"/>
                      <a:r>
                        <a:rPr lang="en-US" sz="900" b="0" i="0" u="none" strike="noStrike">
                          <a:solidFill>
                            <a:srgbClr val="263D51"/>
                          </a:solidFill>
                          <a:effectLst/>
                          <a:latin typeface="+mj-lt"/>
                        </a:rPr>
                        <a:t>171</a:t>
                      </a:r>
                    </a:p>
                  </a:txBody>
                  <a:tcPr marL="9525" marR="9525" marT="9525" marB="0" anchor="ctr"/>
                </a:tc>
                <a:tc>
                  <a:txBody>
                    <a:bodyPr/>
                    <a:lstStyle/>
                    <a:p>
                      <a:pPr algn="ctr" fontAlgn="ctr"/>
                      <a:r>
                        <a:rPr lang="en-US" sz="900" b="0" i="0" u="none" strike="noStrike" dirty="0">
                          <a:solidFill>
                            <a:srgbClr val="263D51"/>
                          </a:solidFill>
                          <a:effectLst/>
                          <a:latin typeface="+mj-lt"/>
                        </a:rPr>
                        <a:t>Jan-14</a:t>
                      </a:r>
                    </a:p>
                  </a:txBody>
                  <a:tcPr marL="9525" marR="9525" marT="9525" marB="0" anchor="ctr"/>
                </a:tc>
              </a:tr>
              <a:tr h="208204">
                <a:tc>
                  <a:txBody>
                    <a:bodyPr/>
                    <a:lstStyle/>
                    <a:p>
                      <a:pPr algn="l" fontAlgn="ctr"/>
                      <a:r>
                        <a:rPr lang="en-US" sz="900" b="0" i="0" u="none" strike="noStrike">
                          <a:solidFill>
                            <a:srgbClr val="263D51"/>
                          </a:solidFill>
                          <a:effectLst/>
                          <a:latin typeface="+mj-lt"/>
                        </a:rPr>
                        <a:t>CITIC Capital Partners</a:t>
                      </a:r>
                    </a:p>
                  </a:txBody>
                  <a:tcPr marL="9525" marR="9525" marT="9525" marB="0" anchor="ctr"/>
                </a:tc>
                <a:tc>
                  <a:txBody>
                    <a:bodyPr/>
                    <a:lstStyle/>
                    <a:p>
                      <a:pPr algn="l" fontAlgn="ctr"/>
                      <a:r>
                        <a:rPr lang="en-US" sz="900" b="0" i="0" u="none" strike="noStrike">
                          <a:solidFill>
                            <a:srgbClr val="263D51"/>
                          </a:solidFill>
                          <a:effectLst/>
                          <a:latin typeface="+mj-lt"/>
                        </a:rPr>
                        <a:t>Harbin Bank</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a:solidFill>
                            <a:srgbClr val="263D51"/>
                          </a:solidFill>
                          <a:effectLst/>
                          <a:latin typeface="+mj-lt"/>
                        </a:rPr>
                        <a:t>Banking</a:t>
                      </a:r>
                    </a:p>
                  </a:txBody>
                  <a:tcPr marL="9525" marR="9525" marT="9525" marB="0" anchor="ctr"/>
                </a:tc>
                <a:tc>
                  <a:txBody>
                    <a:bodyPr/>
                    <a:lstStyle/>
                    <a:p>
                      <a:pPr algn="ctr" fontAlgn="ctr"/>
                      <a:r>
                        <a:rPr lang="en-US" sz="900" b="0" i="0" u="none" strike="noStrike" dirty="0">
                          <a:solidFill>
                            <a:srgbClr val="263D51"/>
                          </a:solidFill>
                          <a:effectLst/>
                          <a:latin typeface="+mj-lt"/>
                        </a:rPr>
                        <a:t>PIPE</a:t>
                      </a:r>
                    </a:p>
                  </a:txBody>
                  <a:tcPr marL="9525" marR="9525" marT="9525" marB="0" anchor="ctr"/>
                </a:tc>
                <a:tc>
                  <a:txBody>
                    <a:bodyPr/>
                    <a:lstStyle/>
                    <a:p>
                      <a:pPr algn="ctr" fontAlgn="ctr"/>
                      <a:r>
                        <a:rPr lang="en-US" sz="900" b="0" i="0" u="none" strike="noStrike">
                          <a:solidFill>
                            <a:srgbClr val="263D51"/>
                          </a:solidFill>
                          <a:effectLst/>
                          <a:latin typeface="+mj-lt"/>
                        </a:rPr>
                        <a:t>150</a:t>
                      </a:r>
                    </a:p>
                  </a:txBody>
                  <a:tcPr marL="9525" marR="9525" marT="9525" marB="0" anchor="ctr"/>
                </a:tc>
                <a:tc>
                  <a:txBody>
                    <a:bodyPr/>
                    <a:lstStyle/>
                    <a:p>
                      <a:pPr algn="ctr" fontAlgn="ctr"/>
                      <a:r>
                        <a:rPr lang="en-US" sz="900" b="0" i="0" u="none" strike="noStrike" dirty="0">
                          <a:solidFill>
                            <a:srgbClr val="263D51"/>
                          </a:solidFill>
                          <a:effectLst/>
                          <a:latin typeface="+mj-lt"/>
                        </a:rPr>
                        <a:t>Mar-14</a:t>
                      </a:r>
                    </a:p>
                  </a:txBody>
                  <a:tcPr marL="9525" marR="9525" marT="9525" marB="0" anchor="ctr"/>
                </a:tc>
              </a:tr>
              <a:tr h="416407">
                <a:tc>
                  <a:txBody>
                    <a:bodyPr/>
                    <a:lstStyle/>
                    <a:p>
                      <a:pPr algn="l" fontAlgn="ctr"/>
                      <a:r>
                        <a:rPr lang="it-IT" sz="900" b="0" i="0" u="none" strike="noStrike">
                          <a:solidFill>
                            <a:srgbClr val="263D51"/>
                          </a:solidFill>
                          <a:effectLst/>
                          <a:latin typeface="+mj-lt"/>
                        </a:rPr>
                        <a:t>Saama Capital, Bessemer Venture Partners, Kalaari Capital, Nexus Venture Partners</a:t>
                      </a:r>
                    </a:p>
                  </a:txBody>
                  <a:tcPr marL="9525" marR="9525" marT="9525" marB="0" anchor="ctr"/>
                </a:tc>
                <a:tc>
                  <a:txBody>
                    <a:bodyPr/>
                    <a:lstStyle/>
                    <a:p>
                      <a:pPr algn="l" fontAlgn="ctr"/>
                      <a:r>
                        <a:rPr lang="en-US" sz="900" b="0" i="0" u="none" strike="noStrike">
                          <a:solidFill>
                            <a:srgbClr val="263D51"/>
                          </a:solidFill>
                          <a:effectLst/>
                          <a:latin typeface="+mj-lt"/>
                        </a:rPr>
                        <a:t>Snapdeal</a:t>
                      </a:r>
                    </a:p>
                  </a:txBody>
                  <a:tcPr marL="9525" marR="9525" marT="9525" marB="0" anchor="ctr"/>
                </a:tc>
                <a:tc>
                  <a:txBody>
                    <a:bodyPr/>
                    <a:lstStyle/>
                    <a:p>
                      <a:pPr algn="l" fontAlgn="ctr"/>
                      <a:r>
                        <a:rPr lang="en-US" sz="900" b="0" i="0" u="none" strike="noStrike">
                          <a:solidFill>
                            <a:srgbClr val="263D51"/>
                          </a:solidFill>
                          <a:effectLst/>
                          <a:latin typeface="+mj-lt"/>
                        </a:rPr>
                        <a:t>India</a:t>
                      </a:r>
                    </a:p>
                  </a:txBody>
                  <a:tcPr marL="9525" marR="9525" marT="9525" marB="0" anchor="ctr"/>
                </a:tc>
                <a:tc>
                  <a:txBody>
                    <a:bodyPr/>
                    <a:lstStyle/>
                    <a:p>
                      <a:pPr algn="l" fontAlgn="ctr"/>
                      <a:r>
                        <a:rPr lang="en-US" sz="900" b="0" i="0" u="none" strike="noStrike">
                          <a:solidFill>
                            <a:srgbClr val="263D51"/>
                          </a:solidFill>
                          <a:effectLst/>
                          <a:latin typeface="+mj-lt"/>
                        </a:rPr>
                        <a:t>Retail</a:t>
                      </a:r>
                    </a:p>
                  </a:txBody>
                  <a:tcPr marL="9525" marR="9525" marT="9525" marB="0" anchor="ctr"/>
                </a:tc>
                <a:tc>
                  <a:txBody>
                    <a:bodyPr/>
                    <a:lstStyle/>
                    <a:p>
                      <a:pPr algn="ctr" fontAlgn="ctr"/>
                      <a:r>
                        <a:rPr lang="en-US" sz="900" b="0" i="0" u="none" strike="noStrike">
                          <a:solidFill>
                            <a:srgbClr val="263D51"/>
                          </a:solidFill>
                          <a:effectLst/>
                          <a:latin typeface="+mj-lt"/>
                        </a:rPr>
                        <a:t>Venture Capital</a:t>
                      </a:r>
                    </a:p>
                  </a:txBody>
                  <a:tcPr marL="9525" marR="9525" marT="9525" marB="0" anchor="ctr"/>
                </a:tc>
                <a:tc>
                  <a:txBody>
                    <a:bodyPr/>
                    <a:lstStyle/>
                    <a:p>
                      <a:pPr algn="ctr" fontAlgn="ctr"/>
                      <a:r>
                        <a:rPr lang="en-US" sz="900" b="0" i="0" u="none" strike="noStrike" dirty="0">
                          <a:solidFill>
                            <a:srgbClr val="263D51"/>
                          </a:solidFill>
                          <a:effectLst/>
                          <a:latin typeface="+mj-lt"/>
                        </a:rPr>
                        <a:t>134</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416407">
                <a:tc>
                  <a:txBody>
                    <a:bodyPr/>
                    <a:lstStyle/>
                    <a:p>
                      <a:pPr algn="l" fontAlgn="ctr"/>
                      <a:r>
                        <a:rPr lang="en-US" sz="900" b="0" i="0" u="none" strike="noStrike">
                          <a:solidFill>
                            <a:srgbClr val="263D51"/>
                          </a:solidFill>
                          <a:effectLst/>
                          <a:latin typeface="+mj-lt"/>
                        </a:rPr>
                        <a:t>Doll Capital Management (DCM), Goldman Sachs Private Equity, SoftBank Ventures Korea</a:t>
                      </a:r>
                    </a:p>
                  </a:txBody>
                  <a:tcPr marL="9525" marR="9525" marT="9525" marB="0" anchor="ctr"/>
                </a:tc>
                <a:tc>
                  <a:txBody>
                    <a:bodyPr/>
                    <a:lstStyle/>
                    <a:p>
                      <a:pPr algn="l" fontAlgn="ctr"/>
                      <a:r>
                        <a:rPr lang="en-US" sz="900" b="0" i="0" u="none" strike="noStrike">
                          <a:solidFill>
                            <a:srgbClr val="263D51"/>
                          </a:solidFill>
                          <a:effectLst/>
                          <a:latin typeface="+mj-lt"/>
                        </a:rPr>
                        <a:t>Wandoujia</a:t>
                      </a:r>
                    </a:p>
                  </a:txBody>
                  <a:tcPr marL="9525" marR="9525" marT="9525" marB="0" anchor="ctr"/>
                </a:tc>
                <a:tc>
                  <a:txBody>
                    <a:bodyPr/>
                    <a:lstStyle/>
                    <a:p>
                      <a:pPr algn="l" fontAlgn="ctr"/>
                      <a:r>
                        <a:rPr lang="en-US" sz="900" b="0" i="0" u="none" strike="noStrike">
                          <a:solidFill>
                            <a:srgbClr val="263D51"/>
                          </a:solidFill>
                          <a:effectLst/>
                          <a:latin typeface="+mj-lt"/>
                        </a:rPr>
                        <a:t>China</a:t>
                      </a:r>
                    </a:p>
                  </a:txBody>
                  <a:tcPr marL="9525" marR="9525" marT="9525" marB="0" anchor="ctr"/>
                </a:tc>
                <a:tc>
                  <a:txBody>
                    <a:bodyPr/>
                    <a:lstStyle/>
                    <a:p>
                      <a:pPr algn="l" fontAlgn="ctr"/>
                      <a:r>
                        <a:rPr lang="en-US" sz="900" b="0" i="0" u="none" strike="noStrike">
                          <a:solidFill>
                            <a:srgbClr val="263D51"/>
                          </a:solidFill>
                          <a:effectLst/>
                          <a:latin typeface="+mj-lt"/>
                        </a:rPr>
                        <a:t>Personal Services</a:t>
                      </a:r>
                    </a:p>
                  </a:txBody>
                  <a:tcPr marL="9525" marR="9525" marT="9525" marB="0" anchor="ctr"/>
                </a:tc>
                <a:tc>
                  <a:txBody>
                    <a:bodyPr/>
                    <a:lstStyle/>
                    <a:p>
                      <a:pPr algn="ctr" fontAlgn="ctr"/>
                      <a:r>
                        <a:rPr lang="en-US" sz="900" b="0" i="0" u="none" strike="noStrike">
                          <a:solidFill>
                            <a:srgbClr val="263D51"/>
                          </a:solidFill>
                          <a:effectLst/>
                          <a:latin typeface="+mj-lt"/>
                        </a:rPr>
                        <a:t>Venture Capital</a:t>
                      </a:r>
                    </a:p>
                  </a:txBody>
                  <a:tcPr marL="9525" marR="9525" marT="9525" marB="0" anchor="ctr"/>
                </a:tc>
                <a:tc>
                  <a:txBody>
                    <a:bodyPr/>
                    <a:lstStyle/>
                    <a:p>
                      <a:pPr algn="ctr" fontAlgn="ctr"/>
                      <a:r>
                        <a:rPr lang="en-US" sz="900" b="0" i="0" u="none" strike="noStrike">
                          <a:solidFill>
                            <a:srgbClr val="263D51"/>
                          </a:solidFill>
                          <a:effectLst/>
                          <a:latin typeface="+mj-lt"/>
                        </a:rPr>
                        <a:t>120</a:t>
                      </a:r>
                    </a:p>
                  </a:txBody>
                  <a:tcPr marL="9525" marR="9525" marT="9525" marB="0" anchor="ctr"/>
                </a:tc>
                <a:tc>
                  <a:txBody>
                    <a:bodyPr/>
                    <a:lstStyle/>
                    <a:p>
                      <a:pPr algn="ctr" fontAlgn="ctr"/>
                      <a:r>
                        <a:rPr lang="en-US" sz="900" b="0" i="0" u="none" strike="noStrike" dirty="0">
                          <a:solidFill>
                            <a:srgbClr val="263D51"/>
                          </a:solidFill>
                          <a:effectLst/>
                          <a:latin typeface="+mj-lt"/>
                        </a:rPr>
                        <a:t>Jan-14</a:t>
                      </a:r>
                    </a:p>
                  </a:txBody>
                  <a:tcPr marL="9525" marR="9525" marT="9525" marB="0" anchor="ctr"/>
                </a:tc>
              </a:tr>
            </a:tbl>
          </a:graphicData>
        </a:graphic>
      </p:graphicFrame>
    </p:spTree>
    <p:extLst>
      <p:ext uri="{BB962C8B-B14F-4D97-AF65-F5344CB8AC3E}">
        <p14:creationId xmlns:p14="http://schemas.microsoft.com/office/powerpoint/2010/main" val="12211106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Largest investments</a:t>
            </a:r>
            <a:endParaRPr lang="en-US" dirty="0"/>
          </a:p>
        </p:txBody>
      </p:sp>
      <p:sp>
        <p:nvSpPr>
          <p:cNvPr id="6" name="TextBox 5"/>
          <p:cNvSpPr txBox="1"/>
          <p:nvPr/>
        </p:nvSpPr>
        <p:spPr>
          <a:xfrm>
            <a:off x="457200" y="1571525"/>
            <a:ext cx="6712085" cy="307777"/>
          </a:xfrm>
          <a:prstGeom prst="rect">
            <a:avLst/>
          </a:prstGeom>
          <a:noFill/>
        </p:spPr>
        <p:txBody>
          <a:bodyPr wrap="square" rtlCol="0">
            <a:spAutoFit/>
          </a:bodyPr>
          <a:lstStyle/>
          <a:p>
            <a:r>
              <a:rPr lang="en-US" sz="1400" b="1" dirty="0">
                <a:solidFill>
                  <a:schemeClr val="accent4"/>
                </a:solidFill>
              </a:rPr>
              <a:t>Largest Known EM PE Investments ex-Emerging Asia, </a:t>
            </a:r>
            <a:r>
              <a:rPr lang="en-US" sz="1400" b="1" dirty="0" smtClean="0">
                <a:solidFill>
                  <a:schemeClr val="accent4"/>
                </a:solidFill>
              </a:rPr>
              <a:t>Q1 2014</a:t>
            </a:r>
            <a:endParaRPr lang="en-US" sz="1400" b="1" dirty="0">
              <a:solidFill>
                <a:schemeClr val="accent4"/>
              </a:solidFill>
            </a:endParaRPr>
          </a:p>
        </p:txBody>
      </p:sp>
      <p:sp>
        <p:nvSpPr>
          <p:cNvPr id="7" name="TextBox 6"/>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graphicFrame>
        <p:nvGraphicFramePr>
          <p:cNvPr id="8" name="Table 7"/>
          <p:cNvGraphicFramePr>
            <a:graphicFrameLocks noGrp="1"/>
          </p:cNvGraphicFramePr>
          <p:nvPr>
            <p:extLst>
              <p:ext uri="{D42A27DB-BD31-4B8C-83A1-F6EECF244321}">
                <p14:modId xmlns:p14="http://schemas.microsoft.com/office/powerpoint/2010/main" val="279654217"/>
              </p:ext>
            </p:extLst>
          </p:nvPr>
        </p:nvGraphicFramePr>
        <p:xfrm>
          <a:off x="486382" y="1879303"/>
          <a:ext cx="8229599" cy="4200906"/>
        </p:xfrm>
        <a:graphic>
          <a:graphicData uri="http://schemas.openxmlformats.org/drawingml/2006/table">
            <a:tbl>
              <a:tblPr>
                <a:tableStyleId>{5C22544A-7EE6-4342-B048-85BDC9FD1C3A}</a:tableStyleId>
              </a:tblPr>
              <a:tblGrid>
                <a:gridCol w="2211542"/>
                <a:gridCol w="1623920"/>
                <a:gridCol w="717883"/>
                <a:gridCol w="1207085"/>
                <a:gridCol w="824986"/>
                <a:gridCol w="891564"/>
                <a:gridCol w="752619"/>
              </a:tblGrid>
              <a:tr h="573665">
                <a:tc>
                  <a:txBody>
                    <a:bodyPr/>
                    <a:lstStyle/>
                    <a:p>
                      <a:pPr algn="ctr" fontAlgn="ctr"/>
                      <a:r>
                        <a:rPr lang="en-US" sz="1000" b="1" u="none" strike="noStrike" dirty="0">
                          <a:solidFill>
                            <a:schemeClr val="bg1"/>
                          </a:solidFill>
                          <a:effectLst/>
                        </a:rPr>
                        <a:t>Fund Manager, Co-investors</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Company Name</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Country</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Sector</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Type</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Amount (</a:t>
                      </a:r>
                      <a:r>
                        <a:rPr lang="en-US" sz="1000" b="1" u="none" strike="noStrike" dirty="0" err="1">
                          <a:solidFill>
                            <a:schemeClr val="bg1"/>
                          </a:solidFill>
                          <a:effectLst/>
                        </a:rPr>
                        <a:t>US$m</a:t>
                      </a:r>
                      <a:r>
                        <a:rPr lang="en-US" sz="1000" b="1" u="none" strike="noStrike" dirty="0">
                          <a:solidFill>
                            <a:schemeClr val="bg1"/>
                          </a:solidFill>
                          <a:effectLst/>
                        </a:rPr>
                        <a:t>)</a:t>
                      </a:r>
                      <a:endParaRPr lang="en-US" sz="10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000" b="1" u="none" strike="noStrike" dirty="0">
                          <a:solidFill>
                            <a:schemeClr val="bg1"/>
                          </a:solidFill>
                          <a:effectLst/>
                        </a:rPr>
                        <a:t>Investment Date</a:t>
                      </a:r>
                      <a:endParaRPr lang="en-US" sz="1000" b="1" i="0" u="none" strike="noStrike" dirty="0">
                        <a:solidFill>
                          <a:schemeClr val="bg1"/>
                        </a:solidFill>
                        <a:effectLst/>
                        <a:latin typeface="Calibri"/>
                      </a:endParaRPr>
                    </a:p>
                  </a:txBody>
                  <a:tcPr marL="8693" marR="8693" marT="8693" marB="0" anchor="ctr">
                    <a:solidFill>
                      <a:schemeClr val="tx1"/>
                    </a:solidFill>
                  </a:tcPr>
                </a:tc>
              </a:tr>
              <a:tr h="382444">
                <a:tc>
                  <a:txBody>
                    <a:bodyPr/>
                    <a:lstStyle/>
                    <a:p>
                      <a:pPr algn="l" fontAlgn="ctr"/>
                      <a:r>
                        <a:rPr lang="en-US" sz="900" b="0" i="0" u="none" strike="noStrike" dirty="0">
                          <a:solidFill>
                            <a:srgbClr val="263D51"/>
                          </a:solidFill>
                          <a:effectLst/>
                          <a:latin typeface="+mj-lt"/>
                        </a:rPr>
                        <a:t>Darby Private Equity</a:t>
                      </a:r>
                    </a:p>
                  </a:txBody>
                  <a:tcPr marL="9525" marR="9525" marT="9525" marB="0" anchor="ctr"/>
                </a:tc>
                <a:tc>
                  <a:txBody>
                    <a:bodyPr/>
                    <a:lstStyle/>
                    <a:p>
                      <a:pPr algn="l" fontAlgn="ctr"/>
                      <a:r>
                        <a:rPr lang="en-US" sz="900" b="0" i="0" u="none" strike="noStrike" dirty="0" err="1">
                          <a:solidFill>
                            <a:srgbClr val="263D51"/>
                          </a:solidFill>
                          <a:effectLst/>
                          <a:latin typeface="+mj-lt"/>
                        </a:rPr>
                        <a:t>Oleoducto</a:t>
                      </a:r>
                      <a:r>
                        <a:rPr lang="en-US" sz="900" b="0" i="0" u="none" strike="noStrike" dirty="0">
                          <a:solidFill>
                            <a:srgbClr val="263D51"/>
                          </a:solidFill>
                          <a:effectLst/>
                          <a:latin typeface="+mj-lt"/>
                        </a:rPr>
                        <a:t> Central (</a:t>
                      </a:r>
                      <a:r>
                        <a:rPr lang="en-US" sz="900" b="0" i="0" u="none" strike="noStrike" dirty="0" err="1">
                          <a:solidFill>
                            <a:srgbClr val="263D51"/>
                          </a:solidFill>
                          <a:effectLst/>
                          <a:latin typeface="+mj-lt"/>
                        </a:rPr>
                        <a:t>Ocensa</a:t>
                      </a:r>
                      <a:r>
                        <a:rPr lang="en-US" sz="900" b="0" i="0" u="none" strike="noStrike" dirty="0">
                          <a:solidFill>
                            <a:srgbClr val="263D51"/>
                          </a:solidFill>
                          <a:effectLst/>
                          <a:latin typeface="+mj-lt"/>
                        </a:rPr>
                        <a:t>)</a:t>
                      </a:r>
                    </a:p>
                  </a:txBody>
                  <a:tcPr marL="9525" marR="9525" marT="9525" marB="0" anchor="ctr"/>
                </a:tc>
                <a:tc>
                  <a:txBody>
                    <a:bodyPr/>
                    <a:lstStyle/>
                    <a:p>
                      <a:pPr algn="l" fontAlgn="ctr"/>
                      <a:r>
                        <a:rPr lang="en-US" sz="900" b="0" i="0" u="none" strike="noStrike">
                          <a:solidFill>
                            <a:srgbClr val="263D51"/>
                          </a:solidFill>
                          <a:effectLst/>
                          <a:latin typeface="+mj-lt"/>
                        </a:rPr>
                        <a:t>Colombia</a:t>
                      </a:r>
                    </a:p>
                  </a:txBody>
                  <a:tcPr marL="9525" marR="9525" marT="9525" marB="0" anchor="ctr"/>
                </a:tc>
                <a:tc>
                  <a:txBody>
                    <a:bodyPr/>
                    <a:lstStyle/>
                    <a:p>
                      <a:pPr algn="l" fontAlgn="ctr"/>
                      <a:r>
                        <a:rPr lang="en-US" sz="900" b="0" i="0" u="none" strike="noStrike">
                          <a:solidFill>
                            <a:srgbClr val="263D51"/>
                          </a:solidFill>
                          <a:effectLst/>
                          <a:latin typeface="+mj-lt"/>
                        </a:rPr>
                        <a:t>Oil &amp; Gas</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dirty="0">
                          <a:solidFill>
                            <a:srgbClr val="263D51"/>
                          </a:solidFill>
                          <a:effectLst/>
                          <a:latin typeface="+mj-lt"/>
                        </a:rPr>
                        <a:t>385</a:t>
                      </a:r>
                    </a:p>
                  </a:txBody>
                  <a:tcPr marL="9525" marR="9525" marT="9525" marB="0" anchor="ctr"/>
                </a:tc>
                <a:tc>
                  <a:txBody>
                    <a:bodyPr/>
                    <a:lstStyle/>
                    <a:p>
                      <a:pPr algn="ctr" fontAlgn="ctr"/>
                      <a:r>
                        <a:rPr lang="en-US" sz="900" b="0" i="0" u="none" strike="noStrike">
                          <a:solidFill>
                            <a:srgbClr val="263D51"/>
                          </a:solidFill>
                          <a:effectLst/>
                          <a:latin typeface="+mj-lt"/>
                        </a:rPr>
                        <a:t>Mar-14</a:t>
                      </a:r>
                    </a:p>
                  </a:txBody>
                  <a:tcPr marL="9525" marR="9525" marT="9525" marB="0" anchor="ctr"/>
                </a:tc>
              </a:tr>
              <a:tr h="382444">
                <a:tc>
                  <a:txBody>
                    <a:bodyPr/>
                    <a:lstStyle/>
                    <a:p>
                      <a:pPr algn="l" fontAlgn="ctr"/>
                      <a:r>
                        <a:rPr lang="en-US" sz="900" b="0" i="0" u="none" strike="noStrike">
                          <a:solidFill>
                            <a:srgbClr val="263D51"/>
                          </a:solidFill>
                          <a:effectLst/>
                          <a:latin typeface="+mj-lt"/>
                        </a:rPr>
                        <a:t>Actis</a:t>
                      </a:r>
                    </a:p>
                  </a:txBody>
                  <a:tcPr marL="9525" marR="9525" marT="9525" marB="0" anchor="ctr"/>
                </a:tc>
                <a:tc>
                  <a:txBody>
                    <a:bodyPr/>
                    <a:lstStyle/>
                    <a:p>
                      <a:pPr algn="l" fontAlgn="ctr"/>
                      <a:r>
                        <a:rPr lang="fr-FR" sz="900" b="0" i="0" u="none" strike="noStrike">
                          <a:solidFill>
                            <a:srgbClr val="263D51"/>
                          </a:solidFill>
                          <a:effectLst/>
                          <a:latin typeface="+mj-lt"/>
                        </a:rPr>
                        <a:t>AES Societe Nationale d’Electricite (AES SONEL)</a:t>
                      </a:r>
                    </a:p>
                  </a:txBody>
                  <a:tcPr marL="9525" marR="9525" marT="9525" marB="0" anchor="ctr"/>
                </a:tc>
                <a:tc>
                  <a:txBody>
                    <a:bodyPr/>
                    <a:lstStyle/>
                    <a:p>
                      <a:pPr algn="l" fontAlgn="ctr"/>
                      <a:r>
                        <a:rPr lang="en-US" sz="900" b="0" i="0" u="none" strike="noStrike" dirty="0">
                          <a:solidFill>
                            <a:srgbClr val="263D51"/>
                          </a:solidFill>
                          <a:effectLst/>
                          <a:latin typeface="+mj-lt"/>
                        </a:rPr>
                        <a:t>Cameroon</a:t>
                      </a:r>
                    </a:p>
                  </a:txBody>
                  <a:tcPr marL="9525" marR="9525" marT="9525" marB="0" anchor="ctr"/>
                </a:tc>
                <a:tc>
                  <a:txBody>
                    <a:bodyPr/>
                    <a:lstStyle/>
                    <a:p>
                      <a:pPr algn="l" fontAlgn="ctr"/>
                      <a:r>
                        <a:rPr lang="en-US" sz="900" b="0" i="0" u="none" strike="noStrike" dirty="0">
                          <a:solidFill>
                            <a:srgbClr val="263D51"/>
                          </a:solidFill>
                          <a:effectLst/>
                          <a:latin typeface="+mj-lt"/>
                        </a:rPr>
                        <a:t>Power Generation &amp; Distribution</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a:solidFill>
                            <a:srgbClr val="263D51"/>
                          </a:solidFill>
                          <a:effectLst/>
                          <a:latin typeface="+mj-lt"/>
                        </a:rPr>
                        <a:t>220</a:t>
                      </a:r>
                    </a:p>
                  </a:txBody>
                  <a:tcPr marL="9525" marR="9525" marT="9525" marB="0" anchor="ctr"/>
                </a:tc>
                <a:tc>
                  <a:txBody>
                    <a:bodyPr/>
                    <a:lstStyle/>
                    <a:p>
                      <a:pPr algn="ctr" fontAlgn="ctr"/>
                      <a:r>
                        <a:rPr lang="en-US" sz="900" b="0" i="0" u="none" strike="noStrike" dirty="0">
                          <a:solidFill>
                            <a:srgbClr val="263D51"/>
                          </a:solidFill>
                          <a:effectLst/>
                          <a:latin typeface="+mj-lt"/>
                        </a:rPr>
                        <a:t>Jan-14</a:t>
                      </a:r>
                    </a:p>
                  </a:txBody>
                  <a:tcPr marL="9525" marR="9525" marT="9525" marB="0" anchor="ctr"/>
                </a:tc>
              </a:tr>
              <a:tr h="191222">
                <a:tc>
                  <a:txBody>
                    <a:bodyPr/>
                    <a:lstStyle/>
                    <a:p>
                      <a:pPr algn="l" fontAlgn="ctr"/>
                      <a:r>
                        <a:rPr lang="en-US" sz="900" b="0" i="0" u="none" strike="noStrike">
                          <a:solidFill>
                            <a:srgbClr val="263D51"/>
                          </a:solidFill>
                          <a:effectLst/>
                          <a:latin typeface="+mj-lt"/>
                        </a:rPr>
                        <a:t>Kinea Investimentos</a:t>
                      </a:r>
                    </a:p>
                  </a:txBody>
                  <a:tcPr marL="9525" marR="9525" marT="9525" marB="0" anchor="ctr"/>
                </a:tc>
                <a:tc>
                  <a:txBody>
                    <a:bodyPr/>
                    <a:lstStyle/>
                    <a:p>
                      <a:pPr algn="l" fontAlgn="ctr"/>
                      <a:r>
                        <a:rPr lang="en-US" sz="900" b="0" i="0" u="none" strike="noStrike">
                          <a:solidFill>
                            <a:srgbClr val="263D51"/>
                          </a:solidFill>
                          <a:effectLst/>
                          <a:latin typeface="+mj-lt"/>
                        </a:rPr>
                        <a:t>Lojas Avenida</a:t>
                      </a:r>
                    </a:p>
                  </a:txBody>
                  <a:tcPr marL="9525" marR="9525" marT="9525" marB="0" anchor="ctr"/>
                </a:tc>
                <a:tc>
                  <a:txBody>
                    <a:bodyPr/>
                    <a:lstStyle/>
                    <a:p>
                      <a:pPr algn="l" fontAlgn="ctr"/>
                      <a:r>
                        <a:rPr lang="en-US" sz="900" b="0" i="0" u="none" strike="noStrike">
                          <a:solidFill>
                            <a:srgbClr val="263D51"/>
                          </a:solidFill>
                          <a:effectLst/>
                          <a:latin typeface="+mj-lt"/>
                        </a:rPr>
                        <a:t>Brazil</a:t>
                      </a:r>
                    </a:p>
                  </a:txBody>
                  <a:tcPr marL="9525" marR="9525" marT="9525" marB="0" anchor="ctr"/>
                </a:tc>
                <a:tc>
                  <a:txBody>
                    <a:bodyPr/>
                    <a:lstStyle/>
                    <a:p>
                      <a:pPr algn="l" fontAlgn="ctr"/>
                      <a:r>
                        <a:rPr lang="en-US" sz="900" b="0" i="0" u="none" strike="noStrike" dirty="0">
                          <a:solidFill>
                            <a:srgbClr val="263D51"/>
                          </a:solidFill>
                          <a:effectLst/>
                          <a:latin typeface="+mj-lt"/>
                        </a:rPr>
                        <a:t>Retail</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a:solidFill>
                            <a:srgbClr val="263D51"/>
                          </a:solidFill>
                          <a:effectLst/>
                          <a:latin typeface="+mj-lt"/>
                        </a:rPr>
                        <a:t>106</a:t>
                      </a:r>
                    </a:p>
                  </a:txBody>
                  <a:tcPr marL="9525" marR="9525" marT="9525" marB="0" anchor="ctr"/>
                </a:tc>
                <a:tc>
                  <a:txBody>
                    <a:bodyPr/>
                    <a:lstStyle/>
                    <a:p>
                      <a:pPr algn="ctr" fontAlgn="ctr"/>
                      <a:r>
                        <a:rPr lang="en-US" sz="900" b="0" i="0" u="none" strike="noStrike" dirty="0">
                          <a:solidFill>
                            <a:srgbClr val="263D51"/>
                          </a:solidFill>
                          <a:effectLst/>
                          <a:latin typeface="+mj-lt"/>
                        </a:rPr>
                        <a:t>Mar-14</a:t>
                      </a:r>
                    </a:p>
                  </a:txBody>
                  <a:tcPr marL="9525" marR="9525" marT="9525" marB="0" anchor="ctr"/>
                </a:tc>
              </a:tr>
              <a:tr h="191222">
                <a:tc>
                  <a:txBody>
                    <a:bodyPr/>
                    <a:lstStyle/>
                    <a:p>
                      <a:pPr algn="l" fontAlgn="ctr"/>
                      <a:r>
                        <a:rPr lang="en-US" sz="900" b="0" i="0" u="none" strike="noStrike" dirty="0">
                          <a:solidFill>
                            <a:srgbClr val="263D51"/>
                          </a:solidFill>
                          <a:effectLst/>
                          <a:latin typeface="+mj-lt"/>
                        </a:rPr>
                        <a:t>The Carlyle Group, Investec Asset Management</a:t>
                      </a:r>
                    </a:p>
                  </a:txBody>
                  <a:tcPr marL="9525" marR="9525" marT="9525" marB="0" anchor="ctr"/>
                </a:tc>
                <a:tc>
                  <a:txBody>
                    <a:bodyPr/>
                    <a:lstStyle/>
                    <a:p>
                      <a:pPr algn="l" fontAlgn="ctr"/>
                      <a:r>
                        <a:rPr lang="en-US" sz="900" b="0" i="0" u="none" strike="noStrike">
                          <a:solidFill>
                            <a:srgbClr val="263D51"/>
                          </a:solidFill>
                          <a:effectLst/>
                          <a:latin typeface="+mj-lt"/>
                        </a:rPr>
                        <a:t>J&amp;J Africa</a:t>
                      </a:r>
                    </a:p>
                  </a:txBody>
                  <a:tcPr marL="9525" marR="9525" marT="9525" marB="0" anchor="ctr"/>
                </a:tc>
                <a:tc>
                  <a:txBody>
                    <a:bodyPr/>
                    <a:lstStyle/>
                    <a:p>
                      <a:pPr algn="l" fontAlgn="ctr"/>
                      <a:r>
                        <a:rPr lang="en-US" sz="900" b="0" i="0" u="none" strike="noStrike">
                          <a:solidFill>
                            <a:srgbClr val="263D51"/>
                          </a:solidFill>
                          <a:effectLst/>
                          <a:latin typeface="+mj-lt"/>
                        </a:rPr>
                        <a:t>Mozambique</a:t>
                      </a:r>
                    </a:p>
                  </a:txBody>
                  <a:tcPr marL="9525" marR="9525" marT="9525" marB="0" anchor="ctr"/>
                </a:tc>
                <a:tc>
                  <a:txBody>
                    <a:bodyPr/>
                    <a:lstStyle/>
                    <a:p>
                      <a:pPr algn="l" fontAlgn="ctr"/>
                      <a:r>
                        <a:rPr lang="en-US" sz="900" b="0" i="0" u="none" strike="noStrike" dirty="0">
                          <a:solidFill>
                            <a:srgbClr val="263D51"/>
                          </a:solidFill>
                          <a:effectLst/>
                          <a:latin typeface="+mj-lt"/>
                        </a:rPr>
                        <a:t>Transportation</a:t>
                      </a:r>
                    </a:p>
                  </a:txBody>
                  <a:tcPr marL="9525" marR="9525" marT="9525" marB="0" anchor="ctr"/>
                </a:tc>
                <a:tc>
                  <a:txBody>
                    <a:bodyPr/>
                    <a:lstStyle/>
                    <a:p>
                      <a:pPr algn="ctr" fontAlgn="ctr"/>
                      <a:r>
                        <a:rPr lang="en-US" sz="900" b="0" i="0" u="none" strike="noStrike" dirty="0">
                          <a:solidFill>
                            <a:srgbClr val="263D51"/>
                          </a:solidFill>
                          <a:effectLst/>
                          <a:latin typeface="+mj-lt"/>
                        </a:rPr>
                        <a:t>Buyout</a:t>
                      </a:r>
                    </a:p>
                  </a:txBody>
                  <a:tcPr marL="9525" marR="9525" marT="9525" marB="0" anchor="ctr"/>
                </a:tc>
                <a:tc>
                  <a:txBody>
                    <a:bodyPr/>
                    <a:lstStyle/>
                    <a:p>
                      <a:pPr algn="ctr" fontAlgn="ctr"/>
                      <a:r>
                        <a:rPr lang="en-US" sz="900" b="0" i="0" u="none" strike="noStrike">
                          <a:solidFill>
                            <a:srgbClr val="263D51"/>
                          </a:solidFill>
                          <a:effectLst/>
                          <a:latin typeface="+mj-lt"/>
                        </a:rPr>
                        <a:t>80</a:t>
                      </a:r>
                    </a:p>
                  </a:txBody>
                  <a:tcPr marL="9525" marR="9525" marT="9525" marB="0" anchor="ctr"/>
                </a:tc>
                <a:tc>
                  <a:txBody>
                    <a:bodyPr/>
                    <a:lstStyle/>
                    <a:p>
                      <a:pPr algn="ctr" fontAlgn="ctr"/>
                      <a:r>
                        <a:rPr lang="en-US" sz="900" b="0" i="0" u="none" strike="noStrike">
                          <a:solidFill>
                            <a:srgbClr val="263D51"/>
                          </a:solidFill>
                          <a:effectLst/>
                          <a:latin typeface="+mj-lt"/>
                        </a:rPr>
                        <a:t>Jan-14</a:t>
                      </a:r>
                    </a:p>
                  </a:txBody>
                  <a:tcPr marL="9525" marR="9525" marT="9525" marB="0" anchor="ctr"/>
                </a:tc>
              </a:tr>
              <a:tr h="382444">
                <a:tc>
                  <a:txBody>
                    <a:bodyPr/>
                    <a:lstStyle/>
                    <a:p>
                      <a:pPr algn="l" fontAlgn="ctr"/>
                      <a:r>
                        <a:rPr lang="en-US" sz="900" b="0" i="0" u="none" strike="noStrike">
                          <a:solidFill>
                            <a:srgbClr val="263D51"/>
                          </a:solidFill>
                          <a:effectLst/>
                          <a:latin typeface="+mj-lt"/>
                        </a:rPr>
                        <a:t>Harith Fund Managers</a:t>
                      </a:r>
                    </a:p>
                  </a:txBody>
                  <a:tcPr marL="9525" marR="9525" marT="9525" marB="0" anchor="ctr"/>
                </a:tc>
                <a:tc>
                  <a:txBody>
                    <a:bodyPr/>
                    <a:lstStyle/>
                    <a:p>
                      <a:pPr algn="l" fontAlgn="ctr"/>
                      <a:r>
                        <a:rPr lang="en-US" sz="900" b="0" i="0" u="none" strike="noStrike">
                          <a:solidFill>
                            <a:srgbClr val="263D51"/>
                          </a:solidFill>
                          <a:effectLst/>
                          <a:latin typeface="+mj-lt"/>
                        </a:rPr>
                        <a:t>Lake Turkana Wind Project</a:t>
                      </a:r>
                    </a:p>
                  </a:txBody>
                  <a:tcPr marL="9525" marR="9525" marT="9525" marB="0" anchor="ctr"/>
                </a:tc>
                <a:tc>
                  <a:txBody>
                    <a:bodyPr/>
                    <a:lstStyle/>
                    <a:p>
                      <a:pPr algn="l" fontAlgn="ctr"/>
                      <a:r>
                        <a:rPr lang="en-US" sz="900" b="0" i="0" u="none" strike="noStrike">
                          <a:solidFill>
                            <a:srgbClr val="263D51"/>
                          </a:solidFill>
                          <a:effectLst/>
                          <a:latin typeface="+mj-lt"/>
                        </a:rPr>
                        <a:t>Kenya</a:t>
                      </a:r>
                    </a:p>
                  </a:txBody>
                  <a:tcPr marL="9525" marR="9525" marT="9525" marB="0" anchor="ctr"/>
                </a:tc>
                <a:tc>
                  <a:txBody>
                    <a:bodyPr/>
                    <a:lstStyle/>
                    <a:p>
                      <a:pPr algn="l" fontAlgn="ctr"/>
                      <a:r>
                        <a:rPr lang="en-US" sz="900" b="0" i="0" u="none" strike="noStrike">
                          <a:solidFill>
                            <a:srgbClr val="263D51"/>
                          </a:solidFill>
                          <a:effectLst/>
                          <a:latin typeface="+mj-lt"/>
                        </a:rPr>
                        <a:t>Renewable Energy</a:t>
                      </a:r>
                    </a:p>
                  </a:txBody>
                  <a:tcPr marL="9525" marR="9525" marT="9525" marB="0" anchor="ctr"/>
                </a:tc>
                <a:tc>
                  <a:txBody>
                    <a:bodyPr/>
                    <a:lstStyle/>
                    <a:p>
                      <a:pPr algn="ctr" fontAlgn="ctr"/>
                      <a:r>
                        <a:rPr lang="en-US" sz="900" b="0" i="0" u="none" strike="noStrike" dirty="0">
                          <a:solidFill>
                            <a:srgbClr val="263D51"/>
                          </a:solidFill>
                          <a:effectLst/>
                          <a:latin typeface="+mj-lt"/>
                        </a:rPr>
                        <a:t>Growth</a:t>
                      </a:r>
                    </a:p>
                  </a:txBody>
                  <a:tcPr marL="9525" marR="9525" marT="9525" marB="0" anchor="ctr"/>
                </a:tc>
                <a:tc>
                  <a:txBody>
                    <a:bodyPr/>
                    <a:lstStyle/>
                    <a:p>
                      <a:pPr algn="ctr" fontAlgn="ctr"/>
                      <a:r>
                        <a:rPr lang="en-US" sz="900" b="0" i="0" u="none" strike="noStrike">
                          <a:solidFill>
                            <a:srgbClr val="263D51"/>
                          </a:solidFill>
                          <a:effectLst/>
                          <a:latin typeface="+mj-lt"/>
                        </a:rPr>
                        <a:t>70</a:t>
                      </a:r>
                    </a:p>
                  </a:txBody>
                  <a:tcPr marL="9525" marR="9525" marT="9525" marB="0" anchor="ctr"/>
                </a:tc>
                <a:tc>
                  <a:txBody>
                    <a:bodyPr/>
                    <a:lstStyle/>
                    <a:p>
                      <a:pPr algn="ctr" fontAlgn="ctr"/>
                      <a:r>
                        <a:rPr lang="en-US" sz="900" b="0" i="0" u="none" strike="noStrike" dirty="0">
                          <a:solidFill>
                            <a:srgbClr val="263D51"/>
                          </a:solidFill>
                          <a:effectLst/>
                          <a:latin typeface="+mj-lt"/>
                        </a:rPr>
                        <a:t>Mar-14</a:t>
                      </a:r>
                    </a:p>
                  </a:txBody>
                  <a:tcPr marL="9525" marR="9525" marT="9525" marB="0" anchor="ctr"/>
                </a:tc>
              </a:tr>
              <a:tr h="191222">
                <a:tc>
                  <a:txBody>
                    <a:bodyPr/>
                    <a:lstStyle/>
                    <a:p>
                      <a:pPr algn="l" fontAlgn="ctr"/>
                      <a:r>
                        <a:rPr lang="en-US" sz="900" b="0" i="0" u="none" strike="noStrike">
                          <a:solidFill>
                            <a:srgbClr val="263D51"/>
                          </a:solidFill>
                          <a:effectLst/>
                          <a:latin typeface="+mj-lt"/>
                        </a:rPr>
                        <a:t>Ashmore Investment Management</a:t>
                      </a:r>
                    </a:p>
                  </a:txBody>
                  <a:tcPr marL="9525" marR="9525" marT="9525" marB="0" anchor="ctr"/>
                </a:tc>
                <a:tc>
                  <a:txBody>
                    <a:bodyPr/>
                    <a:lstStyle/>
                    <a:p>
                      <a:pPr algn="l" fontAlgn="ctr"/>
                      <a:r>
                        <a:rPr lang="es-ES" sz="900" b="0" i="0" u="none" strike="noStrike">
                          <a:solidFill>
                            <a:srgbClr val="263D51"/>
                          </a:solidFill>
                          <a:effectLst/>
                          <a:latin typeface="+mj-lt"/>
                        </a:rPr>
                        <a:t>Compania de Desarollo Aeropuerto Eldorado (Codad)</a:t>
                      </a:r>
                    </a:p>
                  </a:txBody>
                  <a:tcPr marL="9525" marR="9525" marT="9525" marB="0" anchor="ctr"/>
                </a:tc>
                <a:tc>
                  <a:txBody>
                    <a:bodyPr/>
                    <a:lstStyle/>
                    <a:p>
                      <a:pPr algn="l" fontAlgn="ctr"/>
                      <a:r>
                        <a:rPr lang="en-US" sz="900" b="0" i="0" u="none" strike="noStrike">
                          <a:solidFill>
                            <a:srgbClr val="263D51"/>
                          </a:solidFill>
                          <a:effectLst/>
                          <a:latin typeface="+mj-lt"/>
                        </a:rPr>
                        <a:t>Colombia</a:t>
                      </a:r>
                    </a:p>
                  </a:txBody>
                  <a:tcPr marL="9525" marR="9525" marT="9525" marB="0" anchor="ctr"/>
                </a:tc>
                <a:tc>
                  <a:txBody>
                    <a:bodyPr/>
                    <a:lstStyle/>
                    <a:p>
                      <a:pPr algn="l" fontAlgn="ctr"/>
                      <a:r>
                        <a:rPr lang="en-US" sz="900" b="0" i="0" u="none" strike="noStrike">
                          <a:solidFill>
                            <a:srgbClr val="263D51"/>
                          </a:solidFill>
                          <a:effectLst/>
                          <a:latin typeface="+mj-lt"/>
                        </a:rPr>
                        <a:t>Aviation &amp; Aerospace</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dirty="0">
                          <a:solidFill>
                            <a:srgbClr val="263D51"/>
                          </a:solidFill>
                          <a:effectLst/>
                          <a:latin typeface="+mj-lt"/>
                        </a:rPr>
                        <a:t>65</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573665">
                <a:tc>
                  <a:txBody>
                    <a:bodyPr/>
                    <a:lstStyle/>
                    <a:p>
                      <a:pPr algn="l" fontAlgn="ctr"/>
                      <a:r>
                        <a:rPr lang="en-US" sz="900" b="0" i="0" u="none" strike="noStrike">
                          <a:solidFill>
                            <a:srgbClr val="263D51"/>
                          </a:solidFill>
                          <a:effectLst/>
                          <a:latin typeface="+mj-lt"/>
                        </a:rPr>
                        <a:t>Amethis Finance</a:t>
                      </a:r>
                    </a:p>
                  </a:txBody>
                  <a:tcPr marL="9525" marR="9525" marT="9525" marB="0" anchor="ctr"/>
                </a:tc>
                <a:tc>
                  <a:txBody>
                    <a:bodyPr/>
                    <a:lstStyle/>
                    <a:p>
                      <a:pPr algn="l" fontAlgn="ctr"/>
                      <a:r>
                        <a:rPr lang="en-US" sz="900" b="0" i="0" u="none" strike="noStrike">
                          <a:solidFill>
                            <a:srgbClr val="263D51"/>
                          </a:solidFill>
                          <a:effectLst/>
                          <a:latin typeface="+mj-lt"/>
                        </a:rPr>
                        <a:t>Fidelity Bank Ghana</a:t>
                      </a:r>
                    </a:p>
                  </a:txBody>
                  <a:tcPr marL="9525" marR="9525" marT="9525" marB="0" anchor="ctr"/>
                </a:tc>
                <a:tc>
                  <a:txBody>
                    <a:bodyPr/>
                    <a:lstStyle/>
                    <a:p>
                      <a:pPr algn="l" fontAlgn="ctr"/>
                      <a:r>
                        <a:rPr lang="en-US" sz="900" b="0" i="0" u="none" strike="noStrike">
                          <a:solidFill>
                            <a:srgbClr val="263D51"/>
                          </a:solidFill>
                          <a:effectLst/>
                          <a:latin typeface="+mj-lt"/>
                        </a:rPr>
                        <a:t>Ghana</a:t>
                      </a:r>
                    </a:p>
                  </a:txBody>
                  <a:tcPr marL="9525" marR="9525" marT="9525" marB="0" anchor="ctr"/>
                </a:tc>
                <a:tc>
                  <a:txBody>
                    <a:bodyPr/>
                    <a:lstStyle/>
                    <a:p>
                      <a:pPr algn="l" fontAlgn="ctr"/>
                      <a:r>
                        <a:rPr lang="en-US" sz="900" b="0" i="0" u="none" strike="noStrike">
                          <a:solidFill>
                            <a:srgbClr val="263D51"/>
                          </a:solidFill>
                          <a:effectLst/>
                          <a:latin typeface="+mj-lt"/>
                        </a:rPr>
                        <a:t>Banking &amp; Financial Services</a:t>
                      </a:r>
                    </a:p>
                  </a:txBody>
                  <a:tcPr marL="9525" marR="9525" marT="9525" marB="0" anchor="ctr"/>
                </a:tc>
                <a:tc>
                  <a:txBody>
                    <a:bodyPr/>
                    <a:lstStyle/>
                    <a:p>
                      <a:pPr algn="ctr" fontAlgn="ctr"/>
                      <a:r>
                        <a:rPr lang="en-US" sz="900" b="0" i="0" u="none" strike="noStrike">
                          <a:solidFill>
                            <a:srgbClr val="263D51"/>
                          </a:solidFill>
                          <a:effectLst/>
                          <a:latin typeface="+mj-lt"/>
                        </a:rPr>
                        <a:t>Growth</a:t>
                      </a:r>
                    </a:p>
                  </a:txBody>
                  <a:tcPr marL="9525" marR="9525" marT="9525" marB="0" anchor="ctr"/>
                </a:tc>
                <a:tc>
                  <a:txBody>
                    <a:bodyPr/>
                    <a:lstStyle/>
                    <a:p>
                      <a:pPr algn="ctr" fontAlgn="ctr"/>
                      <a:r>
                        <a:rPr lang="en-US" sz="900" b="0" i="0" u="none" strike="noStrike" dirty="0">
                          <a:solidFill>
                            <a:srgbClr val="263D51"/>
                          </a:solidFill>
                          <a:effectLst/>
                          <a:latin typeface="+mj-lt"/>
                        </a:rPr>
                        <a:t>35</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382444">
                <a:tc>
                  <a:txBody>
                    <a:bodyPr/>
                    <a:lstStyle/>
                    <a:p>
                      <a:pPr algn="l" fontAlgn="ctr"/>
                      <a:r>
                        <a:rPr lang="en-US" sz="900" b="0" i="0" u="none" strike="noStrike">
                          <a:solidFill>
                            <a:srgbClr val="263D51"/>
                          </a:solidFill>
                          <a:effectLst/>
                          <a:latin typeface="+mj-lt"/>
                        </a:rPr>
                        <a:t>Insight Venture Partners, Accel Partners</a:t>
                      </a:r>
                    </a:p>
                  </a:txBody>
                  <a:tcPr marL="9525" marR="9525" marT="9525" marB="0" anchor="ctr"/>
                </a:tc>
                <a:tc>
                  <a:txBody>
                    <a:bodyPr/>
                    <a:lstStyle/>
                    <a:p>
                      <a:pPr algn="l" fontAlgn="ctr"/>
                      <a:r>
                        <a:rPr lang="en-US" sz="900" b="0" i="0" u="none" strike="noStrike">
                          <a:solidFill>
                            <a:srgbClr val="263D51"/>
                          </a:solidFill>
                          <a:effectLst/>
                          <a:latin typeface="+mj-lt"/>
                        </a:rPr>
                        <a:t>Vinted</a:t>
                      </a:r>
                    </a:p>
                  </a:txBody>
                  <a:tcPr marL="9525" marR="9525" marT="9525" marB="0" anchor="ctr"/>
                </a:tc>
                <a:tc>
                  <a:txBody>
                    <a:bodyPr/>
                    <a:lstStyle/>
                    <a:p>
                      <a:pPr algn="l" fontAlgn="ctr"/>
                      <a:r>
                        <a:rPr lang="en-US" sz="900" b="0" i="0" u="none" strike="noStrike">
                          <a:solidFill>
                            <a:srgbClr val="263D51"/>
                          </a:solidFill>
                          <a:effectLst/>
                          <a:latin typeface="+mj-lt"/>
                        </a:rPr>
                        <a:t>Lithuania</a:t>
                      </a:r>
                    </a:p>
                  </a:txBody>
                  <a:tcPr marL="9525" marR="9525" marT="9525" marB="0" anchor="ctr"/>
                </a:tc>
                <a:tc>
                  <a:txBody>
                    <a:bodyPr/>
                    <a:lstStyle/>
                    <a:p>
                      <a:pPr algn="l" fontAlgn="ctr"/>
                      <a:r>
                        <a:rPr lang="en-US" sz="900" b="0" i="0" u="none" strike="noStrike">
                          <a:solidFill>
                            <a:srgbClr val="263D51"/>
                          </a:solidFill>
                          <a:effectLst/>
                          <a:latin typeface="+mj-lt"/>
                        </a:rPr>
                        <a:t>Retail</a:t>
                      </a:r>
                    </a:p>
                  </a:txBody>
                  <a:tcPr marL="9525" marR="9525" marT="9525" marB="0" anchor="ctr"/>
                </a:tc>
                <a:tc>
                  <a:txBody>
                    <a:bodyPr/>
                    <a:lstStyle/>
                    <a:p>
                      <a:pPr algn="ctr" fontAlgn="ctr"/>
                      <a:r>
                        <a:rPr lang="en-US" sz="900" b="0" i="0" u="none" strike="noStrike">
                          <a:solidFill>
                            <a:srgbClr val="263D51"/>
                          </a:solidFill>
                          <a:effectLst/>
                          <a:latin typeface="+mj-lt"/>
                        </a:rPr>
                        <a:t>Venture Capital</a:t>
                      </a:r>
                    </a:p>
                  </a:txBody>
                  <a:tcPr marL="9525" marR="9525" marT="9525" marB="0" anchor="ctr"/>
                </a:tc>
                <a:tc>
                  <a:txBody>
                    <a:bodyPr/>
                    <a:lstStyle/>
                    <a:p>
                      <a:pPr algn="ctr" fontAlgn="ctr"/>
                      <a:r>
                        <a:rPr lang="en-US" sz="900" b="0" i="0" u="none" strike="noStrike" dirty="0">
                          <a:solidFill>
                            <a:srgbClr val="263D51"/>
                          </a:solidFill>
                          <a:effectLst/>
                          <a:latin typeface="+mj-lt"/>
                        </a:rPr>
                        <a:t>27</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382444">
                <a:tc>
                  <a:txBody>
                    <a:bodyPr/>
                    <a:lstStyle/>
                    <a:p>
                      <a:pPr algn="l" fontAlgn="ctr"/>
                      <a:r>
                        <a:rPr lang="en-US" sz="900" b="0" i="0" u="none" strike="noStrike">
                          <a:solidFill>
                            <a:srgbClr val="263D51"/>
                          </a:solidFill>
                          <a:effectLst/>
                          <a:latin typeface="+mj-lt"/>
                        </a:rPr>
                        <a:t>Index Ventures, Earlybird Venture Capital</a:t>
                      </a:r>
                    </a:p>
                  </a:txBody>
                  <a:tcPr marL="9525" marR="9525" marT="9525" marB="0" anchor="ctr"/>
                </a:tc>
                <a:tc>
                  <a:txBody>
                    <a:bodyPr/>
                    <a:lstStyle/>
                    <a:p>
                      <a:pPr algn="l" fontAlgn="ctr"/>
                      <a:r>
                        <a:rPr lang="en-US" sz="900" b="0" i="0" u="none" strike="noStrike">
                          <a:solidFill>
                            <a:srgbClr val="263D51"/>
                          </a:solidFill>
                          <a:effectLst/>
                          <a:latin typeface="+mj-lt"/>
                        </a:rPr>
                        <a:t>Socialbakers</a:t>
                      </a:r>
                    </a:p>
                  </a:txBody>
                  <a:tcPr marL="9525" marR="9525" marT="9525" marB="0" anchor="ctr"/>
                </a:tc>
                <a:tc>
                  <a:txBody>
                    <a:bodyPr/>
                    <a:lstStyle/>
                    <a:p>
                      <a:pPr algn="l" fontAlgn="ctr"/>
                      <a:r>
                        <a:rPr lang="en-US" sz="900" b="0" i="0" u="none" strike="noStrike">
                          <a:solidFill>
                            <a:srgbClr val="263D51"/>
                          </a:solidFill>
                          <a:effectLst/>
                          <a:latin typeface="+mj-lt"/>
                        </a:rPr>
                        <a:t>Czech Republic</a:t>
                      </a:r>
                    </a:p>
                  </a:txBody>
                  <a:tcPr marL="9525" marR="9525" marT="9525" marB="0" anchor="ctr"/>
                </a:tc>
                <a:tc>
                  <a:txBody>
                    <a:bodyPr/>
                    <a:lstStyle/>
                    <a:p>
                      <a:pPr algn="l" fontAlgn="ctr"/>
                      <a:r>
                        <a:rPr lang="en-US" sz="900" b="0" i="0" u="none" strike="noStrike">
                          <a:solidFill>
                            <a:srgbClr val="263D51"/>
                          </a:solidFill>
                          <a:effectLst/>
                          <a:latin typeface="+mj-lt"/>
                        </a:rPr>
                        <a:t>Information Technology</a:t>
                      </a:r>
                    </a:p>
                  </a:txBody>
                  <a:tcPr marL="9525" marR="9525" marT="9525" marB="0" anchor="ctr"/>
                </a:tc>
                <a:tc>
                  <a:txBody>
                    <a:bodyPr/>
                    <a:lstStyle/>
                    <a:p>
                      <a:pPr algn="ctr" fontAlgn="ctr"/>
                      <a:r>
                        <a:rPr lang="en-US" sz="900" b="0" i="0" u="none" strike="noStrike">
                          <a:solidFill>
                            <a:srgbClr val="263D51"/>
                          </a:solidFill>
                          <a:effectLst/>
                          <a:latin typeface="+mj-lt"/>
                        </a:rPr>
                        <a:t>Venture Capital</a:t>
                      </a:r>
                    </a:p>
                  </a:txBody>
                  <a:tcPr marL="9525" marR="9525" marT="9525" marB="0" anchor="ctr"/>
                </a:tc>
                <a:tc>
                  <a:txBody>
                    <a:bodyPr/>
                    <a:lstStyle/>
                    <a:p>
                      <a:pPr algn="ctr" fontAlgn="ctr"/>
                      <a:r>
                        <a:rPr lang="en-US" sz="900" b="0" i="0" u="none" strike="noStrike" dirty="0">
                          <a:solidFill>
                            <a:srgbClr val="263D51"/>
                          </a:solidFill>
                          <a:effectLst/>
                          <a:latin typeface="+mj-lt"/>
                        </a:rPr>
                        <a:t>26</a:t>
                      </a:r>
                    </a:p>
                  </a:txBody>
                  <a:tcPr marL="9525" marR="9525" marT="9525" marB="0" anchor="ctr"/>
                </a:tc>
                <a:tc>
                  <a:txBody>
                    <a:bodyPr/>
                    <a:lstStyle/>
                    <a:p>
                      <a:pPr algn="ctr" fontAlgn="ctr"/>
                      <a:r>
                        <a:rPr lang="en-US" sz="900" b="0" i="0" u="none" strike="noStrike" dirty="0">
                          <a:solidFill>
                            <a:srgbClr val="263D51"/>
                          </a:solidFill>
                          <a:effectLst/>
                          <a:latin typeface="+mj-lt"/>
                        </a:rPr>
                        <a:t>Feb-14</a:t>
                      </a:r>
                    </a:p>
                  </a:txBody>
                  <a:tcPr marL="9525" marR="9525" marT="9525" marB="0" anchor="ctr"/>
                </a:tc>
              </a:tr>
              <a:tr h="382444">
                <a:tc>
                  <a:txBody>
                    <a:bodyPr/>
                    <a:lstStyle/>
                    <a:p>
                      <a:pPr algn="l" fontAlgn="ctr"/>
                      <a:r>
                        <a:rPr lang="en-US" sz="900" b="0" i="0" u="none" strike="noStrike">
                          <a:solidFill>
                            <a:srgbClr val="263D51"/>
                          </a:solidFill>
                          <a:effectLst/>
                          <a:latin typeface="+mj-lt"/>
                        </a:rPr>
                        <a:t>The Gores Group</a:t>
                      </a:r>
                    </a:p>
                  </a:txBody>
                  <a:tcPr marL="9525" marR="9525" marT="9525" marB="0" anchor="ctr"/>
                </a:tc>
                <a:tc>
                  <a:txBody>
                    <a:bodyPr/>
                    <a:lstStyle/>
                    <a:p>
                      <a:pPr algn="l" fontAlgn="ctr"/>
                      <a:r>
                        <a:rPr lang="en-US" sz="900" b="0" i="0" u="none" strike="noStrike">
                          <a:solidFill>
                            <a:srgbClr val="263D51"/>
                          </a:solidFill>
                          <a:effectLst/>
                          <a:latin typeface="+mj-lt"/>
                        </a:rPr>
                        <a:t>Fotona</a:t>
                      </a:r>
                    </a:p>
                  </a:txBody>
                  <a:tcPr marL="9525" marR="9525" marT="9525" marB="0" anchor="ctr"/>
                </a:tc>
                <a:tc>
                  <a:txBody>
                    <a:bodyPr/>
                    <a:lstStyle/>
                    <a:p>
                      <a:pPr algn="l" fontAlgn="ctr"/>
                      <a:r>
                        <a:rPr lang="en-US" sz="900" b="0" i="0" u="none" strike="noStrike">
                          <a:solidFill>
                            <a:srgbClr val="263D51"/>
                          </a:solidFill>
                          <a:effectLst/>
                          <a:latin typeface="+mj-lt"/>
                        </a:rPr>
                        <a:t>Slovenia</a:t>
                      </a:r>
                    </a:p>
                  </a:txBody>
                  <a:tcPr marL="9525" marR="9525" marT="9525" marB="0" anchor="ctr"/>
                </a:tc>
                <a:tc>
                  <a:txBody>
                    <a:bodyPr/>
                    <a:lstStyle/>
                    <a:p>
                      <a:pPr algn="l" fontAlgn="ctr"/>
                      <a:r>
                        <a:rPr lang="en-US" sz="900" b="0" i="0" u="none" strike="noStrike">
                          <a:solidFill>
                            <a:srgbClr val="263D51"/>
                          </a:solidFill>
                          <a:effectLst/>
                          <a:latin typeface="+mj-lt"/>
                        </a:rPr>
                        <a:t>Medical Instruments &amp; Devices</a:t>
                      </a:r>
                    </a:p>
                  </a:txBody>
                  <a:tcPr marL="9525" marR="9525" marT="9525" marB="0" anchor="ctr"/>
                </a:tc>
                <a:tc>
                  <a:txBody>
                    <a:bodyPr/>
                    <a:lstStyle/>
                    <a:p>
                      <a:pPr algn="ctr" fontAlgn="ctr"/>
                      <a:r>
                        <a:rPr lang="en-US" sz="900" b="0" i="0" u="none" strike="noStrike">
                          <a:solidFill>
                            <a:srgbClr val="263D51"/>
                          </a:solidFill>
                          <a:effectLst/>
                          <a:latin typeface="+mj-lt"/>
                        </a:rPr>
                        <a:t>Buyout</a:t>
                      </a:r>
                    </a:p>
                  </a:txBody>
                  <a:tcPr marL="9525" marR="9525" marT="9525" marB="0" anchor="ctr"/>
                </a:tc>
                <a:tc>
                  <a:txBody>
                    <a:bodyPr/>
                    <a:lstStyle/>
                    <a:p>
                      <a:pPr algn="ctr" fontAlgn="ctr"/>
                      <a:r>
                        <a:rPr lang="en-US" sz="900" b="0" i="0" u="none" strike="noStrike">
                          <a:solidFill>
                            <a:srgbClr val="263D51"/>
                          </a:solidFill>
                          <a:effectLst/>
                          <a:latin typeface="+mj-lt"/>
                        </a:rPr>
                        <a:t>25</a:t>
                      </a:r>
                    </a:p>
                  </a:txBody>
                  <a:tcPr marL="9525" marR="9525" marT="9525" marB="0" anchor="ctr"/>
                </a:tc>
                <a:tc>
                  <a:txBody>
                    <a:bodyPr/>
                    <a:lstStyle/>
                    <a:p>
                      <a:pPr algn="ctr" fontAlgn="ctr"/>
                      <a:r>
                        <a:rPr lang="en-US" sz="900" b="0" i="0" u="none" strike="noStrike" dirty="0">
                          <a:solidFill>
                            <a:srgbClr val="263D51"/>
                          </a:solidFill>
                          <a:effectLst/>
                          <a:latin typeface="+mj-lt"/>
                        </a:rPr>
                        <a:t>Jan-14</a:t>
                      </a:r>
                    </a:p>
                  </a:txBody>
                  <a:tcPr marL="9525" marR="9525" marT="9525" marB="0" anchor="ctr"/>
                </a:tc>
              </a:tr>
            </a:tbl>
          </a:graphicData>
        </a:graphic>
      </p:graphicFrame>
    </p:spTree>
    <p:extLst>
      <p:ext uri="{BB962C8B-B14F-4D97-AF65-F5344CB8AC3E}">
        <p14:creationId xmlns:p14="http://schemas.microsoft.com/office/powerpoint/2010/main" val="1194319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Active </a:t>
            </a:r>
            <a:r>
              <a:rPr lang="en-US" dirty="0" err="1" smtClean="0"/>
              <a:t>DealMakers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19975745"/>
              </p:ext>
            </p:extLst>
          </p:nvPr>
        </p:nvGraphicFramePr>
        <p:xfrm>
          <a:off x="640080" y="2007964"/>
          <a:ext cx="4071662" cy="2785802"/>
        </p:xfrm>
        <a:graphic>
          <a:graphicData uri="http://schemas.openxmlformats.org/drawingml/2006/table">
            <a:tbl>
              <a:tblPr>
                <a:tableStyleId>{5C22544A-7EE6-4342-B048-85BDC9FD1C3A}</a:tableStyleId>
              </a:tblPr>
              <a:tblGrid>
                <a:gridCol w="3037841"/>
                <a:gridCol w="1033821"/>
              </a:tblGrid>
              <a:tr h="443818">
                <a:tc>
                  <a:txBody>
                    <a:bodyPr/>
                    <a:lstStyle/>
                    <a:p>
                      <a:pPr algn="l" fontAlgn="ctr"/>
                      <a:r>
                        <a:rPr lang="en-US" sz="1100" b="1" u="none" strike="noStrike" dirty="0">
                          <a:solidFill>
                            <a:schemeClr val="bg1"/>
                          </a:solidFill>
                          <a:effectLst/>
                        </a:rPr>
                        <a:t>Fund Manager</a:t>
                      </a:r>
                      <a:endParaRPr lang="en-US" sz="1100" b="1" i="0" u="none" strike="noStrike" dirty="0">
                        <a:solidFill>
                          <a:schemeClr val="bg1"/>
                        </a:solidFill>
                        <a:effectLst/>
                        <a:latin typeface="Calibri"/>
                      </a:endParaRPr>
                    </a:p>
                  </a:txBody>
                  <a:tcPr marL="8693" marR="8693" marT="8693" marB="0" anchor="ctr">
                    <a:solidFill>
                      <a:schemeClr val="tx1"/>
                    </a:solidFill>
                  </a:tcPr>
                </a:tc>
                <a:tc>
                  <a:txBody>
                    <a:bodyPr/>
                    <a:lstStyle/>
                    <a:p>
                      <a:pPr algn="ctr" fontAlgn="ctr"/>
                      <a:r>
                        <a:rPr lang="en-US" sz="1100" b="1" u="none" strike="noStrike" dirty="0">
                          <a:solidFill>
                            <a:schemeClr val="bg1"/>
                          </a:solidFill>
                          <a:effectLst/>
                        </a:rPr>
                        <a:t>Total, </a:t>
                      </a:r>
                      <a:r>
                        <a:rPr lang="en-US" sz="1100" b="1" u="none" strike="noStrike" dirty="0" smtClean="0">
                          <a:solidFill>
                            <a:schemeClr val="bg1"/>
                          </a:solidFill>
                          <a:effectLst/>
                        </a:rPr>
                        <a:t>Q1 2014</a:t>
                      </a:r>
                      <a:endParaRPr lang="en-US" sz="1100" b="1" i="0" u="none" strike="noStrike" dirty="0">
                        <a:solidFill>
                          <a:schemeClr val="bg1"/>
                        </a:solidFill>
                        <a:effectLst/>
                        <a:latin typeface="Calibri"/>
                      </a:endParaRPr>
                    </a:p>
                  </a:txBody>
                  <a:tcPr marL="8693" marR="8693" marT="8693" marB="0" anchor="ctr">
                    <a:solidFill>
                      <a:schemeClr val="tx1"/>
                    </a:solidFill>
                  </a:tcPr>
                </a:tc>
              </a:tr>
              <a:tr h="292748">
                <a:tc>
                  <a:txBody>
                    <a:bodyPr/>
                    <a:lstStyle/>
                    <a:p>
                      <a:pPr algn="l" fontAlgn="b"/>
                      <a:r>
                        <a:rPr lang="en-US" sz="1100" b="0" i="0" u="none" strike="noStrike" dirty="0" err="1">
                          <a:solidFill>
                            <a:srgbClr val="263D51"/>
                          </a:solidFill>
                          <a:effectLst/>
                          <a:latin typeface="Arial" pitchFamily="34" charset="0"/>
                          <a:cs typeface="Arial" pitchFamily="34" charset="0"/>
                        </a:rPr>
                        <a:t>Accel</a:t>
                      </a:r>
                      <a:r>
                        <a:rPr lang="en-US" sz="1100" b="0" i="0" u="none" strike="noStrike" dirty="0">
                          <a:solidFill>
                            <a:srgbClr val="263D51"/>
                          </a:solidFill>
                          <a:effectLst/>
                          <a:latin typeface="Arial" pitchFamily="34" charset="0"/>
                          <a:cs typeface="Arial" pitchFamily="34" charset="0"/>
                        </a:rPr>
                        <a:t> Partners</a:t>
                      </a:r>
                    </a:p>
                  </a:txBody>
                  <a:tcPr marL="9525" marR="9525" marT="9525" marB="0" anchor="ctr"/>
                </a:tc>
                <a:tc>
                  <a:txBody>
                    <a:bodyPr/>
                    <a:lstStyle/>
                    <a:p>
                      <a:pPr algn="ctr" fontAlgn="ctr"/>
                      <a:r>
                        <a:rPr lang="en-US" sz="1100" b="0" i="0" u="none" strike="noStrike">
                          <a:solidFill>
                            <a:srgbClr val="263D51"/>
                          </a:solidFill>
                          <a:effectLst/>
                          <a:latin typeface="Arial" pitchFamily="34" charset="0"/>
                          <a:cs typeface="Arial" pitchFamily="34" charset="0"/>
                        </a:rPr>
                        <a:t>10</a:t>
                      </a:r>
                    </a:p>
                  </a:txBody>
                  <a:tcPr marL="9525" marR="9525" marT="9525" marB="0" anchor="ctr"/>
                </a:tc>
              </a:tr>
              <a:tr h="292748">
                <a:tc>
                  <a:txBody>
                    <a:bodyPr/>
                    <a:lstStyle/>
                    <a:p>
                      <a:pPr algn="l" fontAlgn="b"/>
                      <a:r>
                        <a:rPr lang="en-US" sz="1100" b="0" i="0" u="none" strike="noStrike" dirty="0">
                          <a:solidFill>
                            <a:srgbClr val="263D51"/>
                          </a:solidFill>
                          <a:effectLst/>
                          <a:latin typeface="Arial" pitchFamily="34" charset="0"/>
                          <a:cs typeface="Arial" pitchFamily="34" charset="0"/>
                        </a:rPr>
                        <a:t>Matrix Partners</a:t>
                      </a:r>
                    </a:p>
                  </a:txBody>
                  <a:tcPr marL="9525" marR="9525" marT="9525" marB="0" anchor="ctr"/>
                </a:tc>
                <a:tc>
                  <a:txBody>
                    <a:bodyPr/>
                    <a:lstStyle/>
                    <a:p>
                      <a:pPr algn="ctr" fontAlgn="ctr"/>
                      <a:r>
                        <a:rPr lang="en-US" sz="1100" b="0" i="0" u="none" strike="noStrike">
                          <a:solidFill>
                            <a:srgbClr val="263D51"/>
                          </a:solidFill>
                          <a:effectLst/>
                          <a:latin typeface="Arial" pitchFamily="34" charset="0"/>
                          <a:cs typeface="Arial" pitchFamily="34" charset="0"/>
                        </a:rPr>
                        <a:t>9</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Sequoia Capital</a:t>
                      </a:r>
                    </a:p>
                  </a:txBody>
                  <a:tcPr marL="9525" marR="9525" marT="9525" marB="0" anchor="ctr"/>
                </a:tc>
                <a:tc>
                  <a:txBody>
                    <a:bodyPr/>
                    <a:lstStyle/>
                    <a:p>
                      <a:pPr algn="ctr" fontAlgn="ctr"/>
                      <a:r>
                        <a:rPr lang="en-US" sz="1100" b="0" i="0" u="none" strike="noStrike">
                          <a:solidFill>
                            <a:srgbClr val="263D51"/>
                          </a:solidFill>
                          <a:effectLst/>
                          <a:latin typeface="Arial" pitchFamily="34" charset="0"/>
                          <a:cs typeface="Arial" pitchFamily="34" charset="0"/>
                        </a:rPr>
                        <a:t>9</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SAIF Partners</a:t>
                      </a:r>
                    </a:p>
                  </a:txBody>
                  <a:tcPr marL="9525" marR="9525" marT="9525" marB="0" anchor="ctr"/>
                </a:tc>
                <a:tc>
                  <a:txBody>
                    <a:bodyPr/>
                    <a:lstStyle/>
                    <a:p>
                      <a:pPr algn="ctr" fontAlgn="ctr"/>
                      <a:r>
                        <a:rPr lang="en-US" sz="1100" b="0" i="0" u="none" strike="noStrike">
                          <a:solidFill>
                            <a:srgbClr val="263D51"/>
                          </a:solidFill>
                          <a:effectLst/>
                          <a:latin typeface="Arial" pitchFamily="34" charset="0"/>
                          <a:cs typeface="Arial" pitchFamily="34" charset="0"/>
                        </a:rPr>
                        <a:t>8</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Shenzhen Capital Group (SCGC)</a:t>
                      </a:r>
                    </a:p>
                  </a:txBody>
                  <a:tcPr marL="9525" marR="9525" marT="9525" marB="0" anchor="ctr"/>
                </a:tc>
                <a:tc>
                  <a:txBody>
                    <a:bodyPr/>
                    <a:lstStyle/>
                    <a:p>
                      <a:pPr algn="ctr" fontAlgn="ctr"/>
                      <a:r>
                        <a:rPr lang="en-US" sz="1100" b="0" i="0" u="none" strike="noStrike">
                          <a:solidFill>
                            <a:srgbClr val="263D51"/>
                          </a:solidFill>
                          <a:effectLst/>
                          <a:latin typeface="Arial" pitchFamily="34" charset="0"/>
                          <a:cs typeface="Arial" pitchFamily="34" charset="0"/>
                        </a:rPr>
                        <a:t>8</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IDG Ventures India</a:t>
                      </a:r>
                    </a:p>
                  </a:txBody>
                  <a:tcPr marL="9525" marR="9525" marT="9525" marB="0" anchor="ctr"/>
                </a:tc>
                <a:tc>
                  <a:txBody>
                    <a:bodyPr/>
                    <a:lstStyle/>
                    <a:p>
                      <a:pPr algn="ctr" fontAlgn="ctr"/>
                      <a:r>
                        <a:rPr lang="en-US" sz="1100" b="0" i="0" u="none" strike="noStrike" dirty="0">
                          <a:solidFill>
                            <a:srgbClr val="263D51"/>
                          </a:solidFill>
                          <a:effectLst/>
                          <a:latin typeface="Arial" pitchFamily="34" charset="0"/>
                          <a:cs typeface="Arial" pitchFamily="34" charset="0"/>
                        </a:rPr>
                        <a:t>6</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CyberAgent Ventures</a:t>
                      </a:r>
                    </a:p>
                  </a:txBody>
                  <a:tcPr marL="9525" marR="9525" marT="9525" marB="0" anchor="ctr"/>
                </a:tc>
                <a:tc>
                  <a:txBody>
                    <a:bodyPr/>
                    <a:lstStyle/>
                    <a:p>
                      <a:pPr algn="ctr" fontAlgn="ctr"/>
                      <a:r>
                        <a:rPr lang="en-US" sz="1100" b="0" i="0" u="none" strike="noStrike" dirty="0">
                          <a:solidFill>
                            <a:srgbClr val="263D51"/>
                          </a:solidFill>
                          <a:effectLst/>
                          <a:latin typeface="Arial" pitchFamily="34" charset="0"/>
                          <a:cs typeface="Arial" pitchFamily="34" charset="0"/>
                        </a:rPr>
                        <a:t>5</a:t>
                      </a:r>
                    </a:p>
                  </a:txBody>
                  <a:tcPr marL="9525" marR="9525" marT="9525" marB="0" anchor="ctr"/>
                </a:tc>
              </a:tr>
              <a:tr h="292748">
                <a:tc>
                  <a:txBody>
                    <a:bodyPr/>
                    <a:lstStyle/>
                    <a:p>
                      <a:pPr algn="l" fontAlgn="b"/>
                      <a:r>
                        <a:rPr lang="en-US" sz="1100" b="0" i="0" u="none" strike="noStrike">
                          <a:solidFill>
                            <a:srgbClr val="263D51"/>
                          </a:solidFill>
                          <a:effectLst/>
                          <a:latin typeface="Arial" pitchFamily="34" charset="0"/>
                          <a:cs typeface="Arial" pitchFamily="34" charset="0"/>
                        </a:rPr>
                        <a:t>Goldman Sachs Private Equity</a:t>
                      </a:r>
                    </a:p>
                  </a:txBody>
                  <a:tcPr marL="9525" marR="9525" marT="9525" marB="0" anchor="ctr"/>
                </a:tc>
                <a:tc>
                  <a:txBody>
                    <a:bodyPr/>
                    <a:lstStyle/>
                    <a:p>
                      <a:pPr algn="ctr" fontAlgn="ctr"/>
                      <a:r>
                        <a:rPr lang="en-US" sz="1100" b="0" i="0" u="none" strike="noStrike" dirty="0">
                          <a:solidFill>
                            <a:srgbClr val="263D51"/>
                          </a:solidFill>
                          <a:effectLst/>
                          <a:latin typeface="Arial" pitchFamily="34" charset="0"/>
                          <a:cs typeface="Arial" pitchFamily="34" charset="0"/>
                        </a:rPr>
                        <a:t>5</a:t>
                      </a:r>
                    </a:p>
                  </a:txBody>
                  <a:tcPr marL="9525" marR="9525" marT="9525" marB="0" anchor="ctr"/>
                </a:tc>
              </a:tr>
            </a:tbl>
          </a:graphicData>
        </a:graphic>
      </p:graphicFrame>
      <p:sp>
        <p:nvSpPr>
          <p:cNvPr id="7" name="TextBox 6"/>
          <p:cNvSpPr txBox="1"/>
          <p:nvPr/>
        </p:nvSpPr>
        <p:spPr>
          <a:xfrm>
            <a:off x="483573" y="1423036"/>
            <a:ext cx="6712085" cy="307777"/>
          </a:xfrm>
          <a:prstGeom prst="rect">
            <a:avLst/>
          </a:prstGeom>
          <a:noFill/>
        </p:spPr>
        <p:txBody>
          <a:bodyPr wrap="square" rtlCol="0">
            <a:spAutoFit/>
          </a:bodyPr>
          <a:lstStyle/>
          <a:p>
            <a:r>
              <a:rPr lang="en-US" sz="1400" b="1" dirty="0">
                <a:solidFill>
                  <a:schemeClr val="accent4"/>
                </a:solidFill>
              </a:rPr>
              <a:t>Most Active Dealmakers </a:t>
            </a:r>
            <a:r>
              <a:rPr lang="en-US" sz="1400" b="1" dirty="0" smtClean="0">
                <a:solidFill>
                  <a:schemeClr val="accent4"/>
                </a:solidFill>
              </a:rPr>
              <a:t>by </a:t>
            </a:r>
            <a:r>
              <a:rPr lang="en-US" sz="1400" b="1" dirty="0">
                <a:solidFill>
                  <a:schemeClr val="accent4"/>
                </a:solidFill>
              </a:rPr>
              <a:t>No. of </a:t>
            </a:r>
            <a:r>
              <a:rPr lang="en-US" sz="1400" b="1" dirty="0" smtClean="0">
                <a:solidFill>
                  <a:schemeClr val="accent4"/>
                </a:solidFill>
              </a:rPr>
              <a:t>Deals</a:t>
            </a:r>
            <a:r>
              <a:rPr lang="en-US" sz="1400" b="1" dirty="0">
                <a:solidFill>
                  <a:schemeClr val="accent4"/>
                </a:solidFill>
              </a:rPr>
              <a:t>, </a:t>
            </a:r>
            <a:r>
              <a:rPr lang="en-US" sz="1400" b="1" dirty="0" smtClean="0">
                <a:solidFill>
                  <a:schemeClr val="accent4"/>
                </a:solidFill>
              </a:rPr>
              <a:t>Q1 2014</a:t>
            </a:r>
            <a:endParaRPr lang="en-US" sz="1400" b="1" dirty="0">
              <a:solidFill>
                <a:schemeClr val="accent4"/>
              </a:solidFill>
            </a:endParaRPr>
          </a:p>
        </p:txBody>
      </p:sp>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980666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Accessing EMPEA’s Quarterly Data</a:t>
            </a:r>
            <a:endParaRPr lang="en-US" dirty="0"/>
          </a:p>
        </p:txBody>
      </p:sp>
      <p:sp>
        <p:nvSpPr>
          <p:cNvPr id="3" name="Content Placeholder 2"/>
          <p:cNvSpPr>
            <a:spLocks noGrp="1"/>
          </p:cNvSpPr>
          <p:nvPr>
            <p:ph idx="1"/>
          </p:nvPr>
        </p:nvSpPr>
        <p:spPr/>
        <p:txBody>
          <a:bodyPr>
            <a:normAutofit/>
          </a:bodyPr>
          <a:lstStyle/>
          <a:p>
            <a:r>
              <a:rPr lang="en-US" sz="2000" dirty="0" smtClean="0"/>
              <a:t>For a deeper dive into the data behind the charts in this presentation:</a:t>
            </a:r>
          </a:p>
          <a:p>
            <a:pPr lvl="1"/>
            <a:r>
              <a:rPr lang="en-US" sz="2000" dirty="0" smtClean="0"/>
              <a:t>Right click on the chart, and click “Edit Data” to view the full table(s), or</a:t>
            </a:r>
          </a:p>
          <a:p>
            <a:pPr lvl="1"/>
            <a:r>
              <a:rPr lang="en-US" sz="2000" dirty="0"/>
              <a:t>Visit </a:t>
            </a:r>
            <a:r>
              <a:rPr lang="en-US" sz="2000" dirty="0" smtClean="0">
                <a:hlinkClick r:id="rId2"/>
              </a:rPr>
              <a:t>http://www.empea.org/research/data-and-statistics/</a:t>
            </a:r>
            <a:r>
              <a:rPr lang="en-US" sz="2000" dirty="0" smtClean="0"/>
              <a:t> for the accompanying Excel data pack.</a:t>
            </a:r>
          </a:p>
          <a:p>
            <a:pPr marL="457200" lvl="1" indent="0">
              <a:buNone/>
            </a:pPr>
            <a:endParaRPr lang="en-US" sz="2000" dirty="0" smtClean="0"/>
          </a:p>
          <a:p>
            <a:r>
              <a:rPr lang="en-US" sz="2000" dirty="0"/>
              <a:t>For additional information, inquiries, or questions, please contact us at research@empea.net or call 202.377.8171 ext. 224.</a:t>
            </a:r>
          </a:p>
        </p:txBody>
      </p:sp>
    </p:spTree>
    <p:extLst>
      <p:ext uri="{BB962C8B-B14F-4D97-AF65-F5344CB8AC3E}">
        <p14:creationId xmlns:p14="http://schemas.microsoft.com/office/powerpoint/2010/main" val="33981505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Region/Country Snapshots</a:t>
            </a:r>
            <a:endParaRPr lang="en-US" dirty="0"/>
          </a:p>
        </p:txBody>
      </p:sp>
      <p:sp>
        <p:nvSpPr>
          <p:cNvPr id="3" name="Text Placeholder 2"/>
          <p:cNvSpPr>
            <a:spLocks noGrp="1"/>
          </p:cNvSpPr>
          <p:nvPr>
            <p:ph type="body" idx="1"/>
          </p:nvPr>
        </p:nvSpPr>
        <p:spPr/>
        <p:txBody>
          <a:bodyPr/>
          <a:lstStyle/>
          <a:p>
            <a:r>
              <a:rPr lang="en-US" dirty="0" smtClean="0"/>
              <a:t>Emerging Markets</a:t>
            </a:r>
            <a:endParaRPr lang="en-US" dirty="0"/>
          </a:p>
        </p:txBody>
      </p:sp>
    </p:spTree>
    <p:extLst>
      <p:ext uri="{BB962C8B-B14F-4D97-AF65-F5344CB8AC3E}">
        <p14:creationId xmlns:p14="http://schemas.microsoft.com/office/powerpoint/2010/main" val="10809891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Emerging Asia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4207738788"/>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2778113472"/>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3902633280"/>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4191641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China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964556201"/>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4288985275"/>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3529733182"/>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89961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213711071"/>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1171380993"/>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4138047573"/>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899617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CEE &amp; CIS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75797602"/>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3573600888"/>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3650777626"/>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899617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Russia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4163085530"/>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3955994453"/>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4285791728"/>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899617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Latin America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577684383"/>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2534337122"/>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4154401974"/>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899617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Brazil</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937264339"/>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4255619304"/>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3660511742"/>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817277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MENA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94610800"/>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3999437257"/>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2762915743"/>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12231889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Sub-Saharan Africa</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881731919"/>
              </p:ext>
            </p:extLst>
          </p:nvPr>
        </p:nvGraphicFramePr>
        <p:xfrm>
          <a:off x="457200" y="3925437"/>
          <a:ext cx="7881582" cy="23167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1"/>
          <p:cNvGraphicFramePr>
            <a:graphicFrameLocks/>
          </p:cNvGraphicFramePr>
          <p:nvPr>
            <p:extLst>
              <p:ext uri="{D42A27DB-BD31-4B8C-83A1-F6EECF244321}">
                <p14:modId xmlns:p14="http://schemas.microsoft.com/office/powerpoint/2010/main" val="988093031"/>
              </p:ext>
            </p:extLst>
          </p:nvPr>
        </p:nvGraphicFramePr>
        <p:xfrm>
          <a:off x="0" y="1255593"/>
          <a:ext cx="4585648" cy="26971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3282247554"/>
              </p:ext>
            </p:extLst>
          </p:nvPr>
        </p:nvGraphicFramePr>
        <p:xfrm>
          <a:off x="4722125" y="1083100"/>
          <a:ext cx="4208515" cy="286963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9312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overview</a:t>
            </a:r>
            <a:endParaRPr lang="en-US" dirty="0"/>
          </a:p>
        </p:txBody>
      </p:sp>
      <p:sp>
        <p:nvSpPr>
          <p:cNvPr id="3" name="Text Placeholder 2"/>
          <p:cNvSpPr>
            <a:spLocks noGrp="1"/>
          </p:cNvSpPr>
          <p:nvPr>
            <p:ph type="body" idx="1"/>
          </p:nvPr>
        </p:nvSpPr>
        <p:spPr/>
        <p:txBody>
          <a:bodyPr/>
          <a:lstStyle/>
          <a:p>
            <a:r>
              <a:rPr lang="en-US" dirty="0" smtClean="0"/>
              <a:t>Emerging Markets</a:t>
            </a:r>
            <a:endParaRPr lang="en-US" dirty="0"/>
          </a:p>
        </p:txBody>
      </p:sp>
    </p:spTree>
    <p:extLst>
      <p:ext uri="{BB962C8B-B14F-4D97-AF65-F5344CB8AC3E}">
        <p14:creationId xmlns:p14="http://schemas.microsoft.com/office/powerpoint/2010/main" val="10057999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Cambridge Associates Fund Performance</a:t>
            </a:r>
            <a:endParaRPr lang="en-US" dirty="0"/>
          </a:p>
        </p:txBody>
      </p:sp>
      <p:sp>
        <p:nvSpPr>
          <p:cNvPr id="3" name="Text Placeholder 2"/>
          <p:cNvSpPr>
            <a:spLocks noGrp="1"/>
          </p:cNvSpPr>
          <p:nvPr>
            <p:ph type="body" idx="1"/>
          </p:nvPr>
        </p:nvSpPr>
        <p:spPr/>
        <p:txBody>
          <a:bodyPr/>
          <a:lstStyle/>
          <a:p>
            <a:r>
              <a:rPr lang="en-US" dirty="0" smtClean="0"/>
              <a:t>Emerging Markets</a:t>
            </a:r>
            <a:endParaRPr lang="en-US" dirty="0"/>
          </a:p>
        </p:txBody>
      </p:sp>
    </p:spTree>
    <p:extLst>
      <p:ext uri="{BB962C8B-B14F-4D97-AF65-F5344CB8AC3E}">
        <p14:creationId xmlns:p14="http://schemas.microsoft.com/office/powerpoint/2010/main" val="17682812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Global PE &amp; VC Fund Performance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1401043"/>
              </p:ext>
            </p:extLst>
          </p:nvPr>
        </p:nvGraphicFramePr>
        <p:xfrm>
          <a:off x="642206" y="1870209"/>
          <a:ext cx="5491468" cy="2286000"/>
        </p:xfrm>
        <a:graphic>
          <a:graphicData uri="http://schemas.openxmlformats.org/drawingml/2006/table">
            <a:tbl>
              <a:tblPr>
                <a:tableStyleId>{5C22544A-7EE6-4342-B048-85BDC9FD1C3A}</a:tableStyleId>
              </a:tblPr>
              <a:tblGrid>
                <a:gridCol w="2521320"/>
                <a:gridCol w="742537"/>
                <a:gridCol w="742537"/>
                <a:gridCol w="742537"/>
                <a:gridCol w="742537"/>
              </a:tblGrid>
              <a:tr h="190500">
                <a:tc>
                  <a:txBody>
                    <a:bodyPr/>
                    <a:lstStyle/>
                    <a:p>
                      <a:pPr algn="r" fontAlgn="ctr"/>
                      <a:r>
                        <a:rPr lang="en-US" sz="1100" b="1" u="none" strike="noStrike" dirty="0">
                          <a:solidFill>
                            <a:schemeClr val="bg1"/>
                          </a:solidFill>
                          <a:effectLst/>
                        </a:rPr>
                        <a:t>Index</a:t>
                      </a:r>
                      <a:endParaRPr lang="en-US" sz="1100" b="1" i="0" u="none" strike="noStrike" dirty="0">
                        <a:solidFill>
                          <a:schemeClr val="bg1"/>
                        </a:solidFill>
                        <a:effectLst/>
                        <a:latin typeface="Calibri"/>
                      </a:endParaRPr>
                    </a:p>
                  </a:txBody>
                  <a:tcPr marL="9525" marR="9525" marT="9525" marB="0" anchor="ctr">
                    <a:solidFill>
                      <a:schemeClr val="tx1"/>
                    </a:solidFill>
                  </a:tcPr>
                </a:tc>
                <a:tc>
                  <a:txBody>
                    <a:bodyPr/>
                    <a:lstStyle/>
                    <a:p>
                      <a:pPr algn="r" fontAlgn="ctr"/>
                      <a:r>
                        <a:rPr lang="en-US" sz="1100" b="1" u="none" strike="noStrike" dirty="0">
                          <a:solidFill>
                            <a:schemeClr val="bg1"/>
                          </a:solidFill>
                          <a:effectLst/>
                        </a:rPr>
                        <a:t>One Year</a:t>
                      </a:r>
                      <a:endParaRPr lang="en-US" sz="1100" b="1" i="0" u="none" strike="noStrike" dirty="0">
                        <a:solidFill>
                          <a:schemeClr val="bg1"/>
                        </a:solidFill>
                        <a:effectLst/>
                        <a:latin typeface="Calibri"/>
                      </a:endParaRPr>
                    </a:p>
                  </a:txBody>
                  <a:tcPr marL="9525" marR="9525" marT="9525" marB="0" anchor="ctr">
                    <a:solidFill>
                      <a:schemeClr val="tx1"/>
                    </a:solidFill>
                  </a:tcPr>
                </a:tc>
                <a:tc>
                  <a:txBody>
                    <a:bodyPr/>
                    <a:lstStyle/>
                    <a:p>
                      <a:pPr algn="r" fontAlgn="ctr"/>
                      <a:r>
                        <a:rPr lang="en-US" sz="1100" b="1" u="none" strike="noStrike" dirty="0">
                          <a:solidFill>
                            <a:schemeClr val="bg1"/>
                          </a:solidFill>
                          <a:effectLst/>
                        </a:rPr>
                        <a:t>Three Year</a:t>
                      </a:r>
                      <a:endParaRPr lang="en-US" sz="1100" b="1" i="0" u="none" strike="noStrike" dirty="0">
                        <a:solidFill>
                          <a:schemeClr val="bg1"/>
                        </a:solidFill>
                        <a:effectLst/>
                        <a:latin typeface="Calibri"/>
                      </a:endParaRPr>
                    </a:p>
                  </a:txBody>
                  <a:tcPr marL="9525" marR="9525" marT="9525" marB="0" anchor="ctr">
                    <a:solidFill>
                      <a:schemeClr val="tx1"/>
                    </a:solidFill>
                  </a:tcPr>
                </a:tc>
                <a:tc>
                  <a:txBody>
                    <a:bodyPr/>
                    <a:lstStyle/>
                    <a:p>
                      <a:pPr algn="r" fontAlgn="ctr"/>
                      <a:r>
                        <a:rPr lang="en-US" sz="1100" b="1" u="none" strike="noStrike" dirty="0">
                          <a:solidFill>
                            <a:schemeClr val="bg1"/>
                          </a:solidFill>
                          <a:effectLst/>
                        </a:rPr>
                        <a:t>Five Year</a:t>
                      </a:r>
                      <a:endParaRPr lang="en-US" sz="1100" b="1" i="0" u="none" strike="noStrike" dirty="0">
                        <a:solidFill>
                          <a:schemeClr val="bg1"/>
                        </a:solidFill>
                        <a:effectLst/>
                        <a:latin typeface="Calibri"/>
                      </a:endParaRPr>
                    </a:p>
                  </a:txBody>
                  <a:tcPr marL="9525" marR="9525" marT="9525" marB="0" anchor="ctr">
                    <a:solidFill>
                      <a:schemeClr val="tx1"/>
                    </a:solidFill>
                  </a:tcPr>
                </a:tc>
                <a:tc>
                  <a:txBody>
                    <a:bodyPr/>
                    <a:lstStyle/>
                    <a:p>
                      <a:pPr algn="r" fontAlgn="ctr"/>
                      <a:r>
                        <a:rPr lang="en-US" sz="1100" b="1" u="none" strike="noStrike" dirty="0">
                          <a:solidFill>
                            <a:schemeClr val="bg1"/>
                          </a:solidFill>
                          <a:effectLst/>
                        </a:rPr>
                        <a:t>Ten Year</a:t>
                      </a:r>
                      <a:endParaRPr lang="en-US" sz="1100" b="1" i="0" u="none" strike="noStrike" dirty="0">
                        <a:solidFill>
                          <a:schemeClr val="bg1"/>
                        </a:solidFill>
                        <a:effectLst/>
                        <a:latin typeface="Calibri"/>
                      </a:endParaRPr>
                    </a:p>
                  </a:txBody>
                  <a:tcPr marL="9525" marR="9525" marT="9525" marB="0" anchor="ctr">
                    <a:solidFill>
                      <a:schemeClr val="tx1"/>
                    </a:solidFill>
                  </a:tcPr>
                </a:tc>
              </a:tr>
              <a:tr h="190500">
                <a:tc>
                  <a:txBody>
                    <a:bodyPr/>
                    <a:lstStyle/>
                    <a:p>
                      <a:pPr algn="r" fontAlgn="ctr"/>
                      <a:r>
                        <a:rPr lang="en-US" sz="1100" b="1" u="none" strike="noStrike" dirty="0">
                          <a:effectLst/>
                        </a:rPr>
                        <a:t>Emerging Markets PE &amp; VC</a:t>
                      </a:r>
                      <a:endParaRPr lang="en-US" sz="1100" b="1" i="0" u="none" strike="noStrike" dirty="0">
                        <a:solidFill>
                          <a:srgbClr val="263D51"/>
                        </a:solidFill>
                        <a:effectLst/>
                        <a:latin typeface="Calibri"/>
                      </a:endParaRPr>
                    </a:p>
                  </a:txBody>
                  <a:tcPr marL="9525" marR="9525" marT="9525" marB="0" anchor="ctr"/>
                </a:tc>
                <a:tc>
                  <a:txBody>
                    <a:bodyPr/>
                    <a:lstStyle/>
                    <a:p>
                      <a:pPr algn="r" rtl="0" fontAlgn="ctr"/>
                      <a:r>
                        <a:rPr lang="en-US" sz="1100" b="1" i="0" u="none" strike="noStrike" dirty="0">
                          <a:solidFill>
                            <a:srgbClr val="263D51"/>
                          </a:solidFill>
                          <a:effectLst/>
                          <a:latin typeface="+mj-lt"/>
                        </a:rPr>
                        <a:t>13.64</a:t>
                      </a:r>
                    </a:p>
                  </a:txBody>
                  <a:tcPr marL="0" marR="0" marT="0" marB="0" anchor="ctr"/>
                </a:tc>
                <a:tc>
                  <a:txBody>
                    <a:bodyPr/>
                    <a:lstStyle/>
                    <a:p>
                      <a:pPr algn="r" rtl="0" fontAlgn="ctr"/>
                      <a:r>
                        <a:rPr lang="en-US" sz="1100" b="1" i="0" u="none" strike="noStrike" dirty="0">
                          <a:solidFill>
                            <a:srgbClr val="263D51"/>
                          </a:solidFill>
                          <a:effectLst/>
                          <a:latin typeface="+mj-lt"/>
                        </a:rPr>
                        <a:t>7.19</a:t>
                      </a:r>
                    </a:p>
                  </a:txBody>
                  <a:tcPr marL="0" marR="0" marT="0" marB="0" anchor="ctr"/>
                </a:tc>
                <a:tc>
                  <a:txBody>
                    <a:bodyPr/>
                    <a:lstStyle/>
                    <a:p>
                      <a:pPr algn="r" rtl="0" fontAlgn="ctr"/>
                      <a:r>
                        <a:rPr lang="en-US" sz="1100" b="1" i="0" u="none" strike="noStrike" dirty="0">
                          <a:solidFill>
                            <a:srgbClr val="263D51"/>
                          </a:solidFill>
                          <a:effectLst/>
                          <a:latin typeface="+mj-lt"/>
                        </a:rPr>
                        <a:t>14.59</a:t>
                      </a:r>
                    </a:p>
                  </a:txBody>
                  <a:tcPr marL="0" marR="0" marT="0" marB="0" anchor="ctr"/>
                </a:tc>
                <a:tc>
                  <a:txBody>
                    <a:bodyPr/>
                    <a:lstStyle/>
                    <a:p>
                      <a:pPr algn="r" rtl="0" fontAlgn="ctr"/>
                      <a:r>
                        <a:rPr lang="en-US" sz="1100" b="1" i="0" u="none" strike="noStrike" dirty="0">
                          <a:solidFill>
                            <a:srgbClr val="263D51"/>
                          </a:solidFill>
                          <a:effectLst/>
                          <a:latin typeface="+mj-lt"/>
                        </a:rPr>
                        <a:t>12.45</a:t>
                      </a:r>
                    </a:p>
                  </a:txBody>
                  <a:tcPr marL="0" marR="0" marT="0" marB="0" anchor="ctr"/>
                </a:tc>
              </a:tr>
              <a:tr h="190500">
                <a:tc>
                  <a:txBody>
                    <a:bodyPr/>
                    <a:lstStyle/>
                    <a:p>
                      <a:pPr algn="r" fontAlgn="ctr"/>
                      <a:r>
                        <a:rPr lang="en-US" sz="1100" u="none" strike="noStrike" dirty="0">
                          <a:effectLst/>
                        </a:rPr>
                        <a:t>Emerging Asia PE &amp; 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dirty="0">
                          <a:solidFill>
                            <a:srgbClr val="263D51"/>
                          </a:solidFill>
                          <a:effectLst/>
                          <a:latin typeface="+mj-lt"/>
                        </a:rPr>
                        <a:t>16.03</a:t>
                      </a:r>
                    </a:p>
                  </a:txBody>
                  <a:tcPr marL="0" marR="0" marT="0" marB="0" anchor="ctr"/>
                </a:tc>
                <a:tc>
                  <a:txBody>
                    <a:bodyPr/>
                    <a:lstStyle/>
                    <a:p>
                      <a:pPr algn="r" rtl="0" fontAlgn="ctr"/>
                      <a:r>
                        <a:rPr lang="en-US" sz="1100" b="0" i="0" u="none" strike="noStrike">
                          <a:solidFill>
                            <a:srgbClr val="263D51"/>
                          </a:solidFill>
                          <a:effectLst/>
                          <a:latin typeface="+mj-lt"/>
                        </a:rPr>
                        <a:t>7.80</a:t>
                      </a:r>
                    </a:p>
                  </a:txBody>
                  <a:tcPr marL="0" marR="0" marT="0" marB="0" anchor="ctr"/>
                </a:tc>
                <a:tc>
                  <a:txBody>
                    <a:bodyPr/>
                    <a:lstStyle/>
                    <a:p>
                      <a:pPr algn="r" rtl="0" fontAlgn="ctr"/>
                      <a:r>
                        <a:rPr lang="en-US" sz="1100" b="0" i="0" u="none" strike="noStrike">
                          <a:solidFill>
                            <a:srgbClr val="263D51"/>
                          </a:solidFill>
                          <a:effectLst/>
                          <a:latin typeface="+mj-lt"/>
                        </a:rPr>
                        <a:t>16.89</a:t>
                      </a:r>
                    </a:p>
                  </a:txBody>
                  <a:tcPr marL="0" marR="0" marT="0" marB="0" anchor="ctr"/>
                </a:tc>
                <a:tc>
                  <a:txBody>
                    <a:bodyPr/>
                    <a:lstStyle/>
                    <a:p>
                      <a:pPr algn="r" rtl="0" fontAlgn="ctr"/>
                      <a:r>
                        <a:rPr lang="en-US" sz="1100" b="0" i="0" u="none" strike="noStrike">
                          <a:solidFill>
                            <a:srgbClr val="263D51"/>
                          </a:solidFill>
                          <a:effectLst/>
                          <a:latin typeface="+mj-lt"/>
                        </a:rPr>
                        <a:t>12.75</a:t>
                      </a:r>
                    </a:p>
                  </a:txBody>
                  <a:tcPr marL="0" marR="0" marT="0" marB="0" anchor="ctr"/>
                </a:tc>
              </a:tr>
              <a:tr h="190500">
                <a:tc>
                  <a:txBody>
                    <a:bodyPr/>
                    <a:lstStyle/>
                    <a:p>
                      <a:pPr algn="r" fontAlgn="ctr"/>
                      <a:r>
                        <a:rPr lang="en-US" sz="1100" u="none" strike="noStrike" dirty="0">
                          <a:effectLst/>
                        </a:rPr>
                        <a:t>CEE &amp; Russia PE &amp; 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21.01</a:t>
                      </a:r>
                    </a:p>
                  </a:txBody>
                  <a:tcPr marL="0" marR="0" marT="0" marB="0" anchor="ctr"/>
                </a:tc>
                <a:tc>
                  <a:txBody>
                    <a:bodyPr/>
                    <a:lstStyle/>
                    <a:p>
                      <a:pPr algn="r" rtl="0" fontAlgn="ctr"/>
                      <a:r>
                        <a:rPr lang="en-US" sz="1100" b="0" i="0" u="none" strike="noStrike" dirty="0">
                          <a:solidFill>
                            <a:srgbClr val="263D51"/>
                          </a:solidFill>
                          <a:effectLst/>
                          <a:latin typeface="+mj-lt"/>
                        </a:rPr>
                        <a:t>12.99</a:t>
                      </a:r>
                    </a:p>
                  </a:txBody>
                  <a:tcPr marL="0" marR="0" marT="0" marB="0" anchor="ctr"/>
                </a:tc>
                <a:tc>
                  <a:txBody>
                    <a:bodyPr/>
                    <a:lstStyle/>
                    <a:p>
                      <a:pPr algn="r" rtl="0" fontAlgn="ctr"/>
                      <a:r>
                        <a:rPr lang="en-US" sz="1100" b="0" i="0" u="none" strike="noStrike">
                          <a:solidFill>
                            <a:srgbClr val="263D51"/>
                          </a:solidFill>
                          <a:effectLst/>
                          <a:latin typeface="+mj-lt"/>
                        </a:rPr>
                        <a:t>12.30</a:t>
                      </a:r>
                    </a:p>
                  </a:txBody>
                  <a:tcPr marL="0" marR="0" marT="0" marB="0" anchor="ctr"/>
                </a:tc>
                <a:tc>
                  <a:txBody>
                    <a:bodyPr/>
                    <a:lstStyle/>
                    <a:p>
                      <a:pPr algn="r" rtl="0" fontAlgn="ctr"/>
                      <a:r>
                        <a:rPr lang="en-US" sz="1100" b="0" i="0" u="none" strike="noStrike">
                          <a:solidFill>
                            <a:srgbClr val="263D51"/>
                          </a:solidFill>
                          <a:effectLst/>
                          <a:latin typeface="+mj-lt"/>
                        </a:rPr>
                        <a:t>16.45</a:t>
                      </a:r>
                    </a:p>
                  </a:txBody>
                  <a:tcPr marL="0" marR="0" marT="0" marB="0" anchor="ctr"/>
                </a:tc>
              </a:tr>
              <a:tr h="190500">
                <a:tc>
                  <a:txBody>
                    <a:bodyPr/>
                    <a:lstStyle/>
                    <a:p>
                      <a:pPr algn="r" fontAlgn="ctr"/>
                      <a:r>
                        <a:rPr lang="en-US" sz="1100" u="none" strike="noStrike" dirty="0">
                          <a:effectLst/>
                        </a:rPr>
                        <a:t>Latin America &amp; Caribbean PE &amp; 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-2.76</a:t>
                      </a:r>
                    </a:p>
                  </a:txBody>
                  <a:tcPr marL="0" marR="0" marT="0" marB="0" anchor="ctr"/>
                </a:tc>
                <a:tc>
                  <a:txBody>
                    <a:bodyPr/>
                    <a:lstStyle/>
                    <a:p>
                      <a:pPr algn="r" rtl="0" fontAlgn="ctr"/>
                      <a:r>
                        <a:rPr lang="en-US" sz="1100" b="0" i="0" u="none" strike="noStrike" dirty="0">
                          <a:solidFill>
                            <a:srgbClr val="263D51"/>
                          </a:solidFill>
                          <a:effectLst/>
                          <a:latin typeface="+mj-lt"/>
                        </a:rPr>
                        <a:t>-2.41</a:t>
                      </a:r>
                    </a:p>
                  </a:txBody>
                  <a:tcPr marL="0" marR="0" marT="0" marB="0" anchor="ctr"/>
                </a:tc>
                <a:tc>
                  <a:txBody>
                    <a:bodyPr/>
                    <a:lstStyle/>
                    <a:p>
                      <a:pPr algn="r" rtl="0" fontAlgn="ctr"/>
                      <a:r>
                        <a:rPr lang="en-US" sz="1100" b="0" i="0" u="none" strike="noStrike">
                          <a:solidFill>
                            <a:srgbClr val="263D51"/>
                          </a:solidFill>
                          <a:effectLst/>
                          <a:latin typeface="+mj-lt"/>
                        </a:rPr>
                        <a:t>9.88</a:t>
                      </a:r>
                    </a:p>
                  </a:txBody>
                  <a:tcPr marL="0" marR="0" marT="0" marB="0" anchor="ctr"/>
                </a:tc>
                <a:tc>
                  <a:txBody>
                    <a:bodyPr/>
                    <a:lstStyle/>
                    <a:p>
                      <a:pPr algn="r" rtl="0" fontAlgn="ctr"/>
                      <a:r>
                        <a:rPr lang="en-US" sz="1100" b="0" i="0" u="none" strike="noStrike">
                          <a:solidFill>
                            <a:srgbClr val="263D51"/>
                          </a:solidFill>
                          <a:effectLst/>
                          <a:latin typeface="+mj-lt"/>
                        </a:rPr>
                        <a:t>11.74</a:t>
                      </a:r>
                    </a:p>
                  </a:txBody>
                  <a:tcPr marL="0" marR="0" marT="0" marB="0" anchor="ctr"/>
                </a:tc>
              </a:tr>
              <a:tr h="190500">
                <a:tc>
                  <a:txBody>
                    <a:bodyPr/>
                    <a:lstStyle/>
                    <a:p>
                      <a:pPr algn="r" fontAlgn="ctr"/>
                      <a:r>
                        <a:rPr lang="en-US" sz="1100" u="none" strike="noStrike" dirty="0">
                          <a:effectLst/>
                        </a:rPr>
                        <a:t>Africa PE &amp; 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5.78</a:t>
                      </a:r>
                    </a:p>
                  </a:txBody>
                  <a:tcPr marL="0" marR="0" marT="0" marB="0" anchor="ctr"/>
                </a:tc>
                <a:tc>
                  <a:txBody>
                    <a:bodyPr/>
                    <a:lstStyle/>
                    <a:p>
                      <a:pPr algn="r" rtl="0" fontAlgn="ctr"/>
                      <a:r>
                        <a:rPr lang="en-US" sz="1100" b="0" i="0" u="none" strike="noStrike" dirty="0">
                          <a:solidFill>
                            <a:srgbClr val="263D51"/>
                          </a:solidFill>
                          <a:effectLst/>
                          <a:latin typeface="+mj-lt"/>
                        </a:rPr>
                        <a:t>5.15</a:t>
                      </a:r>
                    </a:p>
                  </a:txBody>
                  <a:tcPr marL="0" marR="0" marT="0" marB="0" anchor="ctr"/>
                </a:tc>
                <a:tc>
                  <a:txBody>
                    <a:bodyPr/>
                    <a:lstStyle/>
                    <a:p>
                      <a:pPr algn="r" rtl="0" fontAlgn="ctr"/>
                      <a:r>
                        <a:rPr lang="en-US" sz="1100" b="0" i="0" u="none" strike="noStrike" dirty="0">
                          <a:solidFill>
                            <a:srgbClr val="263D51"/>
                          </a:solidFill>
                          <a:effectLst/>
                          <a:latin typeface="+mj-lt"/>
                        </a:rPr>
                        <a:t>8.62</a:t>
                      </a:r>
                    </a:p>
                  </a:txBody>
                  <a:tcPr marL="0" marR="0" marT="0" marB="0" anchor="ctr"/>
                </a:tc>
                <a:tc>
                  <a:txBody>
                    <a:bodyPr/>
                    <a:lstStyle/>
                    <a:p>
                      <a:pPr algn="r" rtl="0" fontAlgn="ctr"/>
                      <a:r>
                        <a:rPr lang="en-US" sz="1100" b="0" i="0" u="none" strike="noStrike">
                          <a:solidFill>
                            <a:srgbClr val="263D51"/>
                          </a:solidFill>
                          <a:effectLst/>
                          <a:latin typeface="+mj-lt"/>
                        </a:rPr>
                        <a:t>12.00</a:t>
                      </a:r>
                    </a:p>
                  </a:txBody>
                  <a:tcPr marL="0" marR="0" marT="0" marB="0" anchor="ctr"/>
                </a:tc>
              </a:tr>
              <a:tr h="190500">
                <a:tc>
                  <a:txBody>
                    <a:bodyPr/>
                    <a:lstStyle/>
                    <a:p>
                      <a:pPr algn="r" fontAlgn="ctr"/>
                      <a:r>
                        <a:rPr lang="en-US" sz="1100" u="none" strike="noStrike" dirty="0">
                          <a:effectLst/>
                        </a:rPr>
                        <a:t>MSCI Emerging Markets</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-2.27</a:t>
                      </a:r>
                    </a:p>
                  </a:txBody>
                  <a:tcPr marL="0" marR="0" marT="0" marB="0" anchor="ctr"/>
                </a:tc>
                <a:tc>
                  <a:txBody>
                    <a:bodyPr/>
                    <a:lstStyle/>
                    <a:p>
                      <a:pPr algn="r" rtl="0" fontAlgn="ctr"/>
                      <a:r>
                        <a:rPr lang="en-US" sz="1100" b="0" i="0" u="none" strike="noStrike" dirty="0">
                          <a:solidFill>
                            <a:srgbClr val="263D51"/>
                          </a:solidFill>
                          <a:effectLst/>
                          <a:latin typeface="+mj-lt"/>
                        </a:rPr>
                        <a:t>-1.74</a:t>
                      </a:r>
                    </a:p>
                  </a:txBody>
                  <a:tcPr marL="0" marR="0" marT="0" marB="0" anchor="ctr"/>
                </a:tc>
                <a:tc>
                  <a:txBody>
                    <a:bodyPr/>
                    <a:lstStyle/>
                    <a:p>
                      <a:pPr algn="r" rtl="0" fontAlgn="ctr"/>
                      <a:r>
                        <a:rPr lang="en-US" sz="1100" b="0" i="0" u="none" strike="noStrike">
                          <a:solidFill>
                            <a:srgbClr val="263D51"/>
                          </a:solidFill>
                          <a:effectLst/>
                          <a:latin typeface="+mj-lt"/>
                        </a:rPr>
                        <a:t>15.15</a:t>
                      </a:r>
                    </a:p>
                  </a:txBody>
                  <a:tcPr marL="0" marR="0" marT="0" marB="0" anchor="ctr"/>
                </a:tc>
                <a:tc>
                  <a:txBody>
                    <a:bodyPr/>
                    <a:lstStyle/>
                    <a:p>
                      <a:pPr algn="r" rtl="0" fontAlgn="ctr"/>
                      <a:r>
                        <a:rPr lang="en-US" sz="1100" b="0" i="0" u="none" strike="noStrike">
                          <a:solidFill>
                            <a:srgbClr val="263D51"/>
                          </a:solidFill>
                          <a:effectLst/>
                          <a:latin typeface="+mj-lt"/>
                        </a:rPr>
                        <a:t>11.52</a:t>
                      </a:r>
                    </a:p>
                  </a:txBody>
                  <a:tcPr marL="0" marR="0" marT="0" marB="0" anchor="ctr"/>
                </a:tc>
              </a:tr>
              <a:tr h="190500">
                <a:tc>
                  <a:txBody>
                    <a:bodyPr/>
                    <a:lstStyle/>
                    <a:p>
                      <a:pPr algn="r" fontAlgn="ctr"/>
                      <a:r>
                        <a:rPr lang="en-US" sz="1100" u="none" strike="noStrike" dirty="0">
                          <a:effectLst/>
                        </a:rPr>
                        <a:t>US 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dirty="0">
                          <a:solidFill>
                            <a:srgbClr val="263D51"/>
                          </a:solidFill>
                          <a:effectLst/>
                          <a:latin typeface="+mj-lt"/>
                        </a:rPr>
                        <a:t>27.23</a:t>
                      </a:r>
                    </a:p>
                  </a:txBody>
                  <a:tcPr marL="0" marR="0" marT="0" marB="0" anchor="ctr"/>
                </a:tc>
                <a:tc>
                  <a:txBody>
                    <a:bodyPr/>
                    <a:lstStyle/>
                    <a:p>
                      <a:pPr algn="r" rtl="0" fontAlgn="ctr"/>
                      <a:r>
                        <a:rPr lang="en-US" sz="1100" b="0" i="0" u="none" strike="noStrike">
                          <a:solidFill>
                            <a:srgbClr val="263D51"/>
                          </a:solidFill>
                          <a:effectLst/>
                          <a:latin typeface="+mj-lt"/>
                        </a:rPr>
                        <a:t>15.35</a:t>
                      </a:r>
                    </a:p>
                  </a:txBody>
                  <a:tcPr marL="0" marR="0" marT="0" marB="0" anchor="ctr"/>
                </a:tc>
                <a:tc>
                  <a:txBody>
                    <a:bodyPr/>
                    <a:lstStyle/>
                    <a:p>
                      <a:pPr algn="r" rtl="0" fontAlgn="ctr"/>
                      <a:r>
                        <a:rPr lang="en-US" sz="1100" b="0" i="0" u="none" strike="noStrike" dirty="0">
                          <a:solidFill>
                            <a:srgbClr val="263D51"/>
                          </a:solidFill>
                          <a:effectLst/>
                          <a:latin typeface="+mj-lt"/>
                        </a:rPr>
                        <a:t>12.52</a:t>
                      </a:r>
                    </a:p>
                  </a:txBody>
                  <a:tcPr marL="0" marR="0" marT="0" marB="0" anchor="ctr"/>
                </a:tc>
                <a:tc>
                  <a:txBody>
                    <a:bodyPr/>
                    <a:lstStyle/>
                    <a:p>
                      <a:pPr algn="r" rtl="0" fontAlgn="ctr"/>
                      <a:r>
                        <a:rPr lang="en-US" sz="1100" b="0" i="0" u="none" strike="noStrike">
                          <a:solidFill>
                            <a:srgbClr val="263D51"/>
                          </a:solidFill>
                          <a:effectLst/>
                          <a:latin typeface="+mj-lt"/>
                        </a:rPr>
                        <a:t>9.69</a:t>
                      </a:r>
                    </a:p>
                  </a:txBody>
                  <a:tcPr marL="0" marR="0" marT="0" marB="0" anchor="ctr"/>
                </a:tc>
              </a:tr>
              <a:tr h="190500">
                <a:tc>
                  <a:txBody>
                    <a:bodyPr/>
                    <a:lstStyle/>
                    <a:p>
                      <a:pPr algn="r" fontAlgn="ctr"/>
                      <a:r>
                        <a:rPr lang="en-US" sz="1100" u="none" strike="noStrike" dirty="0">
                          <a:effectLst/>
                        </a:rPr>
                        <a:t>US PE</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20.63</a:t>
                      </a:r>
                    </a:p>
                  </a:txBody>
                  <a:tcPr marL="0" marR="0" marT="0" marB="0" anchor="ctr"/>
                </a:tc>
                <a:tc>
                  <a:txBody>
                    <a:bodyPr/>
                    <a:lstStyle/>
                    <a:p>
                      <a:pPr algn="r" rtl="0" fontAlgn="ctr"/>
                      <a:r>
                        <a:rPr lang="en-US" sz="1100" b="0" i="0" u="none" strike="noStrike">
                          <a:solidFill>
                            <a:srgbClr val="263D51"/>
                          </a:solidFill>
                          <a:effectLst/>
                          <a:latin typeface="+mj-lt"/>
                        </a:rPr>
                        <a:t>14.91</a:t>
                      </a:r>
                    </a:p>
                  </a:txBody>
                  <a:tcPr marL="0" marR="0" marT="0" marB="0" anchor="ctr"/>
                </a:tc>
                <a:tc>
                  <a:txBody>
                    <a:bodyPr/>
                    <a:lstStyle/>
                    <a:p>
                      <a:pPr algn="r" rtl="0" fontAlgn="ctr"/>
                      <a:r>
                        <a:rPr lang="en-US" sz="1100" b="0" i="0" u="none" strike="noStrike" dirty="0">
                          <a:solidFill>
                            <a:srgbClr val="263D51"/>
                          </a:solidFill>
                          <a:effectLst/>
                          <a:latin typeface="+mj-lt"/>
                        </a:rPr>
                        <a:t>15.81</a:t>
                      </a:r>
                    </a:p>
                  </a:txBody>
                  <a:tcPr marL="0" marR="0" marT="0" marB="0" anchor="ctr"/>
                </a:tc>
                <a:tc>
                  <a:txBody>
                    <a:bodyPr/>
                    <a:lstStyle/>
                    <a:p>
                      <a:pPr algn="r" rtl="0" fontAlgn="ctr"/>
                      <a:r>
                        <a:rPr lang="en-US" sz="1100" b="0" i="0" u="none" strike="noStrike" dirty="0">
                          <a:solidFill>
                            <a:srgbClr val="263D51"/>
                          </a:solidFill>
                          <a:effectLst/>
                          <a:latin typeface="+mj-lt"/>
                        </a:rPr>
                        <a:t>13.97</a:t>
                      </a:r>
                    </a:p>
                  </a:txBody>
                  <a:tcPr marL="0" marR="0" marT="0" marB="0" anchor="ctr"/>
                </a:tc>
              </a:tr>
              <a:tr h="190500">
                <a:tc>
                  <a:txBody>
                    <a:bodyPr/>
                    <a:lstStyle/>
                    <a:p>
                      <a:pPr algn="r" fontAlgn="ctr"/>
                      <a:r>
                        <a:rPr lang="en-US" sz="1100" u="none" strike="noStrike" dirty="0">
                          <a:effectLst/>
                        </a:rPr>
                        <a:t>Western Europe </a:t>
                      </a:r>
                      <a:r>
                        <a:rPr lang="en-US" sz="1100" u="none" strike="noStrike" dirty="0" smtClean="0">
                          <a:effectLst/>
                        </a:rPr>
                        <a:t>VC</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24.94</a:t>
                      </a:r>
                    </a:p>
                  </a:txBody>
                  <a:tcPr marL="0" marR="0" marT="0" marB="0" anchor="ctr"/>
                </a:tc>
                <a:tc>
                  <a:txBody>
                    <a:bodyPr/>
                    <a:lstStyle/>
                    <a:p>
                      <a:pPr algn="r" rtl="0" fontAlgn="ctr"/>
                      <a:r>
                        <a:rPr lang="en-US" sz="1100" b="0" i="0" u="none" strike="noStrike">
                          <a:solidFill>
                            <a:srgbClr val="263D51"/>
                          </a:solidFill>
                          <a:effectLst/>
                          <a:latin typeface="+mj-lt"/>
                        </a:rPr>
                        <a:t>14.99</a:t>
                      </a:r>
                    </a:p>
                  </a:txBody>
                  <a:tcPr marL="0" marR="0" marT="0" marB="0" anchor="ctr"/>
                </a:tc>
                <a:tc>
                  <a:txBody>
                    <a:bodyPr/>
                    <a:lstStyle/>
                    <a:p>
                      <a:pPr algn="r" rtl="0" fontAlgn="ctr"/>
                      <a:r>
                        <a:rPr lang="en-US" sz="1100" b="0" i="0" u="none" strike="noStrike" dirty="0">
                          <a:solidFill>
                            <a:srgbClr val="263D51"/>
                          </a:solidFill>
                          <a:effectLst/>
                          <a:latin typeface="+mj-lt"/>
                        </a:rPr>
                        <a:t>9.88</a:t>
                      </a:r>
                    </a:p>
                  </a:txBody>
                  <a:tcPr marL="0" marR="0" marT="0" marB="0" anchor="ctr"/>
                </a:tc>
                <a:tc>
                  <a:txBody>
                    <a:bodyPr/>
                    <a:lstStyle/>
                    <a:p>
                      <a:pPr algn="r" rtl="0" fontAlgn="ctr"/>
                      <a:r>
                        <a:rPr lang="en-US" sz="1100" b="0" i="0" u="none" strike="noStrike" dirty="0">
                          <a:solidFill>
                            <a:srgbClr val="263D51"/>
                          </a:solidFill>
                          <a:effectLst/>
                          <a:latin typeface="+mj-lt"/>
                        </a:rPr>
                        <a:t>6.54</a:t>
                      </a:r>
                    </a:p>
                  </a:txBody>
                  <a:tcPr marL="0" marR="0" marT="0" marB="0" anchor="ctr"/>
                </a:tc>
              </a:tr>
              <a:tr h="190500">
                <a:tc>
                  <a:txBody>
                    <a:bodyPr/>
                    <a:lstStyle/>
                    <a:p>
                      <a:pPr marL="0" marR="0" indent="0" algn="r" defTabSz="4572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Western Europe PE</a:t>
                      </a:r>
                      <a:r>
                        <a:rPr lang="en-US" sz="1100" b="0" i="0" u="none" strike="noStrike" dirty="0" smtClean="0">
                          <a:solidFill>
                            <a:srgbClr val="263D51"/>
                          </a:solidFill>
                          <a:effectLst/>
                          <a:latin typeface="Calibri"/>
                        </a:rPr>
                        <a:t> </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16.93</a:t>
                      </a:r>
                    </a:p>
                  </a:txBody>
                  <a:tcPr marL="0" marR="0" marT="0" marB="0" anchor="ctr"/>
                </a:tc>
                <a:tc>
                  <a:txBody>
                    <a:bodyPr/>
                    <a:lstStyle/>
                    <a:p>
                      <a:pPr algn="r" rtl="0" fontAlgn="ctr"/>
                      <a:r>
                        <a:rPr lang="en-US" sz="1100" b="0" i="0" u="none" strike="noStrike">
                          <a:solidFill>
                            <a:srgbClr val="263D51"/>
                          </a:solidFill>
                          <a:effectLst/>
                          <a:latin typeface="+mj-lt"/>
                        </a:rPr>
                        <a:t>11.56</a:t>
                      </a:r>
                    </a:p>
                  </a:txBody>
                  <a:tcPr marL="0" marR="0" marT="0" marB="0" anchor="ctr"/>
                </a:tc>
                <a:tc>
                  <a:txBody>
                    <a:bodyPr/>
                    <a:lstStyle/>
                    <a:p>
                      <a:pPr algn="r" rtl="0" fontAlgn="ctr"/>
                      <a:r>
                        <a:rPr lang="en-US" sz="1100" b="0" i="0" u="none" strike="noStrike">
                          <a:solidFill>
                            <a:srgbClr val="263D51"/>
                          </a:solidFill>
                          <a:effectLst/>
                          <a:latin typeface="+mj-lt"/>
                        </a:rPr>
                        <a:t>13.17</a:t>
                      </a:r>
                    </a:p>
                  </a:txBody>
                  <a:tcPr marL="0" marR="0" marT="0" marB="0" anchor="ctr"/>
                </a:tc>
                <a:tc>
                  <a:txBody>
                    <a:bodyPr/>
                    <a:lstStyle/>
                    <a:p>
                      <a:pPr algn="r" rtl="0" fontAlgn="ctr"/>
                      <a:r>
                        <a:rPr lang="en-US" sz="1100" b="0" i="0" u="none" strike="noStrike" dirty="0">
                          <a:solidFill>
                            <a:srgbClr val="263D51"/>
                          </a:solidFill>
                          <a:effectLst/>
                          <a:latin typeface="+mj-lt"/>
                        </a:rPr>
                        <a:t>15.70</a:t>
                      </a:r>
                    </a:p>
                  </a:txBody>
                  <a:tcPr marL="0" marR="0" marT="0" marB="0" anchor="ctr"/>
                </a:tc>
              </a:tr>
              <a:tr h="190500">
                <a:tc>
                  <a:txBody>
                    <a:bodyPr/>
                    <a:lstStyle/>
                    <a:p>
                      <a:pPr algn="r" fontAlgn="ctr"/>
                      <a:r>
                        <a:rPr lang="en-US" sz="1100" u="none" strike="noStrike" dirty="0">
                          <a:effectLst/>
                        </a:rPr>
                        <a:t>S&amp;P 500</a:t>
                      </a:r>
                      <a:endParaRPr lang="en-US" sz="1100" b="0" i="0" u="none" strike="noStrike" dirty="0">
                        <a:solidFill>
                          <a:srgbClr val="263D51"/>
                        </a:solidFill>
                        <a:effectLst/>
                        <a:latin typeface="Calibri"/>
                      </a:endParaRPr>
                    </a:p>
                  </a:txBody>
                  <a:tcPr marL="9525" marR="9525" marT="9525" marB="0" anchor="ctr"/>
                </a:tc>
                <a:tc>
                  <a:txBody>
                    <a:bodyPr/>
                    <a:lstStyle/>
                    <a:p>
                      <a:pPr algn="r" rtl="0" fontAlgn="ctr"/>
                      <a:r>
                        <a:rPr lang="en-US" sz="1100" b="0" i="0" u="none" strike="noStrike">
                          <a:solidFill>
                            <a:srgbClr val="263D51"/>
                          </a:solidFill>
                          <a:effectLst/>
                          <a:latin typeface="+mj-lt"/>
                        </a:rPr>
                        <a:t>32.39</a:t>
                      </a:r>
                    </a:p>
                  </a:txBody>
                  <a:tcPr marL="0" marR="0" marT="0" marB="0" anchor="ctr"/>
                </a:tc>
                <a:tc>
                  <a:txBody>
                    <a:bodyPr/>
                    <a:lstStyle/>
                    <a:p>
                      <a:pPr algn="r" rtl="0" fontAlgn="ctr"/>
                      <a:r>
                        <a:rPr lang="en-US" sz="1100" b="0" i="0" u="none" strike="noStrike">
                          <a:solidFill>
                            <a:srgbClr val="263D51"/>
                          </a:solidFill>
                          <a:effectLst/>
                          <a:latin typeface="+mj-lt"/>
                        </a:rPr>
                        <a:t>16.18</a:t>
                      </a:r>
                    </a:p>
                  </a:txBody>
                  <a:tcPr marL="0" marR="0" marT="0" marB="0" anchor="ctr"/>
                </a:tc>
                <a:tc>
                  <a:txBody>
                    <a:bodyPr/>
                    <a:lstStyle/>
                    <a:p>
                      <a:pPr algn="r" rtl="0" fontAlgn="ctr"/>
                      <a:r>
                        <a:rPr lang="en-US" sz="1100" b="0" i="0" u="none" strike="noStrike">
                          <a:solidFill>
                            <a:srgbClr val="263D51"/>
                          </a:solidFill>
                          <a:effectLst/>
                          <a:latin typeface="+mj-lt"/>
                        </a:rPr>
                        <a:t>17.94</a:t>
                      </a:r>
                    </a:p>
                  </a:txBody>
                  <a:tcPr marL="0" marR="0" marT="0" marB="0" anchor="ctr"/>
                </a:tc>
                <a:tc>
                  <a:txBody>
                    <a:bodyPr/>
                    <a:lstStyle/>
                    <a:p>
                      <a:pPr algn="r" rtl="0" fontAlgn="ctr"/>
                      <a:r>
                        <a:rPr lang="en-US" sz="1100" b="0" i="0" u="none" strike="noStrike" dirty="0">
                          <a:solidFill>
                            <a:srgbClr val="263D51"/>
                          </a:solidFill>
                          <a:effectLst/>
                          <a:latin typeface="+mj-lt"/>
                        </a:rPr>
                        <a:t>7.41</a:t>
                      </a:r>
                    </a:p>
                  </a:txBody>
                  <a:tcPr marL="0" marR="0" marT="0" marB="0" anchor="ctr"/>
                </a:tc>
              </a:tr>
            </a:tbl>
          </a:graphicData>
        </a:graphic>
      </p:graphicFrame>
      <p:sp>
        <p:nvSpPr>
          <p:cNvPr id="8" name="Rectangle 7"/>
          <p:cNvSpPr/>
          <p:nvPr/>
        </p:nvSpPr>
        <p:spPr>
          <a:xfrm>
            <a:off x="560012" y="1531655"/>
            <a:ext cx="6128464" cy="307777"/>
          </a:xfrm>
          <a:prstGeom prst="rect">
            <a:avLst/>
          </a:prstGeom>
        </p:spPr>
        <p:txBody>
          <a:bodyPr wrap="square">
            <a:spAutoFit/>
          </a:bodyPr>
          <a:lstStyle/>
          <a:p>
            <a:r>
              <a:rPr lang="en-US" sz="1400" b="1" dirty="0"/>
              <a:t>Comparative End-to-End Returns by Region (as of </a:t>
            </a:r>
            <a:r>
              <a:rPr lang="en-US" sz="1400" b="1" dirty="0" smtClean="0"/>
              <a:t>31 December 2013</a:t>
            </a:r>
            <a:r>
              <a:rPr lang="en-US" sz="1400" b="1" dirty="0" smtClean="0"/>
              <a:t>)</a:t>
            </a:r>
            <a:endParaRPr lang="en-US" sz="1400" b="1" dirty="0"/>
          </a:p>
        </p:txBody>
      </p:sp>
      <p:graphicFrame>
        <p:nvGraphicFramePr>
          <p:cNvPr id="9" name="Table 8"/>
          <p:cNvGraphicFramePr>
            <a:graphicFrameLocks noGrp="1"/>
          </p:cNvGraphicFramePr>
          <p:nvPr>
            <p:extLst>
              <p:ext uri="{D42A27DB-BD31-4B8C-83A1-F6EECF244321}">
                <p14:modId xmlns:p14="http://schemas.microsoft.com/office/powerpoint/2010/main" val="4087076448"/>
              </p:ext>
            </p:extLst>
          </p:nvPr>
        </p:nvGraphicFramePr>
        <p:xfrm>
          <a:off x="642206" y="4187714"/>
          <a:ext cx="6477000" cy="1533525"/>
        </p:xfrm>
        <a:graphic>
          <a:graphicData uri="http://schemas.openxmlformats.org/drawingml/2006/table">
            <a:tbl>
              <a:tblPr/>
              <a:tblGrid>
                <a:gridCol w="6477000"/>
              </a:tblGrid>
              <a:tr h="190500">
                <a:tc>
                  <a:txBody>
                    <a:bodyPr/>
                    <a:lstStyle/>
                    <a:p>
                      <a:pPr algn="l" fontAlgn="b"/>
                      <a:r>
                        <a:rPr lang="en-US" sz="1000" b="0" i="0" u="none" strike="noStrike" dirty="0" smtClean="0">
                          <a:solidFill>
                            <a:schemeClr val="tx2"/>
                          </a:solidFill>
                          <a:latin typeface="+mj-lt"/>
                        </a:rPr>
                        <a:t>Source: Cambridge Associates LLC Proprietary Index: pooled end-to-end returns, net of fees, expenses and carried interest.</a:t>
                      </a:r>
                    </a:p>
                    <a:p>
                      <a:pPr algn="l" fontAlgn="b"/>
                      <a:endParaRPr lang="en-US" sz="1000" b="0" i="0" u="none" strike="noStrike" dirty="0" smtClean="0">
                        <a:solidFill>
                          <a:schemeClr val="tx2"/>
                        </a:solidFill>
                        <a:latin typeface="+mj-lt"/>
                      </a:endParaRPr>
                    </a:p>
                    <a:p>
                      <a:pPr algn="l" fontAlgn="b"/>
                      <a:r>
                        <a:rPr lang="en-US" sz="1000" b="0" i="0" u="none" strike="noStrike" dirty="0" smtClean="0">
                          <a:solidFill>
                            <a:schemeClr val="tx2"/>
                          </a:solidFill>
                          <a:latin typeface="+mj-lt"/>
                        </a:rPr>
                        <a:t>The index is an end-to-end calculation based on data compiled from 504 global emerging markets private equity and venture capital funds (includes funds investing primarily in Africa,</a:t>
                      </a:r>
                      <a:r>
                        <a:rPr lang="en-US" sz="1000" b="0" i="0" u="none" strike="noStrike" baseline="0" dirty="0" smtClean="0">
                          <a:solidFill>
                            <a:schemeClr val="tx2"/>
                          </a:solidFill>
                          <a:latin typeface="+mj-lt"/>
                        </a:rPr>
                        <a:t> </a:t>
                      </a:r>
                      <a:r>
                        <a:rPr lang="en-US" sz="1000" b="0" i="0" u="none" strike="noStrike" dirty="0" smtClean="0">
                          <a:solidFill>
                            <a:schemeClr val="tx2"/>
                          </a:solidFill>
                          <a:latin typeface="+mj-lt"/>
                        </a:rPr>
                        <a:t>Asia/Pacific–Emerging, Europe–Emerging, Latin America &amp; Caribbean and Middle East–Emerging) including fully liquidated partnerships, formed between 1986 and 2013. The Asia Emerging Markets Index consists of 281 funds, the Europe Emerging Markets Index consists of 56 funds, the Latin America &amp; Caribbean Index consists of 49 funds and the Africa Index consists of 45 funds. Please note that the Global Emerging Markets Index contains 66 funds that do not fall into these specific regions stated above. A Middle East index is not calculated because of insufficient sample size.</a:t>
                      </a:r>
                      <a:endParaRPr lang="en-US" sz="1000" b="0" i="0" u="none" strike="noStrike" dirty="0" smtClean="0">
                        <a:solidFill>
                          <a:schemeClr val="tx2"/>
                        </a:solidFill>
                        <a:latin typeface="+mj-lt"/>
                      </a:endParaRPr>
                    </a:p>
                  </a:txBody>
                  <a:tcPr marL="9525" marR="9525" marT="9525" marB="0" anchor="b">
                    <a:lnL>
                      <a:noFill/>
                    </a:lnL>
                    <a:lnR>
                      <a:noFill/>
                    </a:lnR>
                    <a:lnT>
                      <a:noFill/>
                    </a:lnT>
                    <a:lnB>
                      <a:noFill/>
                    </a:lnB>
                  </a:tcPr>
                </a:tc>
              </a:tr>
            </a:tbl>
          </a:graphicData>
        </a:graphic>
      </p:graphicFrame>
      <p:sp>
        <p:nvSpPr>
          <p:cNvPr id="6" name="TextBox 5"/>
          <p:cNvSpPr txBox="1"/>
          <p:nvPr/>
        </p:nvSpPr>
        <p:spPr>
          <a:xfrm>
            <a:off x="846161" y="6632812"/>
            <a:ext cx="3234520" cy="230832"/>
          </a:xfrm>
          <a:prstGeom prst="rect">
            <a:avLst/>
          </a:prstGeom>
          <a:noFill/>
        </p:spPr>
        <p:txBody>
          <a:bodyPr wrap="square" rtlCol="0">
            <a:spAutoFit/>
          </a:bodyPr>
          <a:lstStyle/>
          <a:p>
            <a:r>
              <a:rPr lang="en-US" sz="900" dirty="0" smtClean="0"/>
              <a:t>Data as of </a:t>
            </a:r>
            <a:r>
              <a:rPr lang="en-US" sz="900" dirty="0" smtClean="0"/>
              <a:t>31 December 2013</a:t>
            </a:r>
            <a:r>
              <a:rPr lang="en-US" sz="900" dirty="0" smtClean="0"/>
              <a:t>. Published 28 April 2014.</a:t>
            </a:r>
            <a:endParaRPr lang="en-US" sz="900" dirty="0"/>
          </a:p>
        </p:txBody>
      </p:sp>
    </p:spTree>
    <p:extLst>
      <p:ext uri="{BB962C8B-B14F-4D97-AF65-F5344CB8AC3E}">
        <p14:creationId xmlns:p14="http://schemas.microsoft.com/office/powerpoint/2010/main" val="19025019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Markets PE &amp; VC Performance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331828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46161" y="6632812"/>
            <a:ext cx="3234520" cy="230832"/>
          </a:xfrm>
          <a:prstGeom prst="rect">
            <a:avLst/>
          </a:prstGeom>
          <a:noFill/>
        </p:spPr>
        <p:txBody>
          <a:bodyPr wrap="square" rtlCol="0">
            <a:spAutoFit/>
          </a:bodyPr>
          <a:lstStyle/>
          <a:p>
            <a:r>
              <a:rPr lang="en-US" sz="900" dirty="0" smtClean="0"/>
              <a:t>Data as of </a:t>
            </a:r>
            <a:r>
              <a:rPr lang="en-US" sz="900" dirty="0" smtClean="0"/>
              <a:t>31 December 2013</a:t>
            </a:r>
            <a:r>
              <a:rPr lang="en-US" sz="900" dirty="0" smtClean="0"/>
              <a:t>. Published 28 April 2014.</a:t>
            </a:r>
            <a:endParaRPr lang="en-US" sz="900" dirty="0"/>
          </a:p>
        </p:txBody>
      </p:sp>
      <p:sp>
        <p:nvSpPr>
          <p:cNvPr id="8" name="TextBox 7"/>
          <p:cNvSpPr txBox="1"/>
          <p:nvPr/>
        </p:nvSpPr>
        <p:spPr>
          <a:xfrm>
            <a:off x="1378422" y="5954553"/>
            <a:ext cx="7178723" cy="253916"/>
          </a:xfrm>
          <a:prstGeom prst="rect">
            <a:avLst/>
          </a:prstGeom>
          <a:noFill/>
        </p:spPr>
        <p:txBody>
          <a:bodyPr wrap="square" rtlCol="0">
            <a:spAutoFit/>
          </a:bodyPr>
          <a:lstStyle/>
          <a:p>
            <a:r>
              <a:rPr lang="en-US" sz="1050" dirty="0">
                <a:latin typeface="Calibri"/>
              </a:rPr>
              <a:t>Source: Cambridge Associates LLC Proprietary Index: pooled end-to-end returns, net of fees, expenses and carried </a:t>
            </a:r>
            <a:r>
              <a:rPr lang="en-US" sz="1050" dirty="0" smtClean="0">
                <a:latin typeface="Calibri"/>
              </a:rPr>
              <a:t>interest.</a:t>
            </a:r>
            <a:endParaRPr lang="en-US" sz="1050" dirty="0"/>
          </a:p>
        </p:txBody>
      </p:sp>
    </p:spTree>
    <p:extLst>
      <p:ext uri="{BB962C8B-B14F-4D97-AF65-F5344CB8AC3E}">
        <p14:creationId xmlns:p14="http://schemas.microsoft.com/office/powerpoint/2010/main" val="19645525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Emerging Asia PE Performance</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97554358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46161" y="6632812"/>
            <a:ext cx="3234520" cy="230832"/>
          </a:xfrm>
          <a:prstGeom prst="rect">
            <a:avLst/>
          </a:prstGeom>
          <a:noFill/>
        </p:spPr>
        <p:txBody>
          <a:bodyPr wrap="square" rtlCol="0">
            <a:spAutoFit/>
          </a:bodyPr>
          <a:lstStyle/>
          <a:p>
            <a:r>
              <a:rPr lang="en-US" sz="900" dirty="0" smtClean="0"/>
              <a:t>Data as of </a:t>
            </a:r>
            <a:r>
              <a:rPr lang="en-US" sz="900" dirty="0" smtClean="0"/>
              <a:t>31 December 2013</a:t>
            </a:r>
            <a:r>
              <a:rPr lang="en-US" sz="900" dirty="0" smtClean="0"/>
              <a:t>. Published 28 April 2014.</a:t>
            </a:r>
            <a:endParaRPr lang="en-US" sz="900" dirty="0"/>
          </a:p>
        </p:txBody>
      </p:sp>
      <p:sp>
        <p:nvSpPr>
          <p:cNvPr id="6" name="TextBox 5"/>
          <p:cNvSpPr txBox="1"/>
          <p:nvPr/>
        </p:nvSpPr>
        <p:spPr>
          <a:xfrm>
            <a:off x="1378422" y="5954553"/>
            <a:ext cx="7178723" cy="253916"/>
          </a:xfrm>
          <a:prstGeom prst="rect">
            <a:avLst/>
          </a:prstGeom>
          <a:noFill/>
        </p:spPr>
        <p:txBody>
          <a:bodyPr wrap="square" rtlCol="0">
            <a:spAutoFit/>
          </a:bodyPr>
          <a:lstStyle/>
          <a:p>
            <a:r>
              <a:rPr lang="en-US" sz="1050" dirty="0">
                <a:latin typeface="Calibri"/>
              </a:rPr>
              <a:t>Source: Cambridge Associates LLC Proprietary Index: pooled end-to-end returns, net of fees, expenses and carried </a:t>
            </a:r>
            <a:r>
              <a:rPr lang="en-US" sz="1050" dirty="0" smtClean="0">
                <a:latin typeface="Calibri"/>
              </a:rPr>
              <a:t>interest.</a:t>
            </a:r>
            <a:endParaRPr lang="en-US" sz="1050" dirty="0"/>
          </a:p>
        </p:txBody>
      </p:sp>
    </p:spTree>
    <p:extLst>
      <p:ext uri="{BB962C8B-B14F-4D97-AF65-F5344CB8AC3E}">
        <p14:creationId xmlns:p14="http://schemas.microsoft.com/office/powerpoint/2010/main" val="33471028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Central &amp; Eastern Europe* PE Performance</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46586614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46161" y="6632812"/>
            <a:ext cx="3234520" cy="230832"/>
          </a:xfrm>
          <a:prstGeom prst="rect">
            <a:avLst/>
          </a:prstGeom>
          <a:noFill/>
        </p:spPr>
        <p:txBody>
          <a:bodyPr wrap="square" rtlCol="0">
            <a:spAutoFit/>
          </a:bodyPr>
          <a:lstStyle/>
          <a:p>
            <a:r>
              <a:rPr lang="en-US" sz="900" dirty="0" smtClean="0"/>
              <a:t>Data as of </a:t>
            </a:r>
            <a:r>
              <a:rPr lang="en-US" sz="900" dirty="0" smtClean="0"/>
              <a:t>31 December 2013</a:t>
            </a:r>
            <a:r>
              <a:rPr lang="en-US" sz="900" dirty="0" smtClean="0"/>
              <a:t>. Published 28 April 2014.</a:t>
            </a:r>
            <a:endParaRPr lang="en-US" sz="900" dirty="0"/>
          </a:p>
        </p:txBody>
      </p:sp>
      <p:sp>
        <p:nvSpPr>
          <p:cNvPr id="6" name="TextBox 5"/>
          <p:cNvSpPr txBox="1"/>
          <p:nvPr/>
        </p:nvSpPr>
        <p:spPr>
          <a:xfrm>
            <a:off x="1378422" y="5954553"/>
            <a:ext cx="7178723" cy="253916"/>
          </a:xfrm>
          <a:prstGeom prst="rect">
            <a:avLst/>
          </a:prstGeom>
          <a:noFill/>
        </p:spPr>
        <p:txBody>
          <a:bodyPr wrap="square" rtlCol="0">
            <a:spAutoFit/>
          </a:bodyPr>
          <a:lstStyle/>
          <a:p>
            <a:r>
              <a:rPr lang="en-US" sz="1050" dirty="0">
                <a:latin typeface="Calibri"/>
              </a:rPr>
              <a:t>Source: Cambridge Associates LLC Proprietary Index: pooled end-to-end returns, net of fees, expenses and carried </a:t>
            </a:r>
            <a:r>
              <a:rPr lang="en-US" sz="1050" dirty="0" smtClean="0">
                <a:latin typeface="Calibri"/>
              </a:rPr>
              <a:t>interest.</a:t>
            </a:r>
            <a:endParaRPr lang="en-US" sz="1050" dirty="0"/>
          </a:p>
        </p:txBody>
      </p:sp>
      <p:sp>
        <p:nvSpPr>
          <p:cNvPr id="7" name="TextBox 6"/>
          <p:cNvSpPr txBox="1"/>
          <p:nvPr/>
        </p:nvSpPr>
        <p:spPr>
          <a:xfrm>
            <a:off x="1378419" y="5736210"/>
            <a:ext cx="4357991" cy="246221"/>
          </a:xfrm>
          <a:prstGeom prst="rect">
            <a:avLst/>
          </a:prstGeom>
          <a:noFill/>
        </p:spPr>
        <p:txBody>
          <a:bodyPr wrap="square" rtlCol="0">
            <a:spAutoFit/>
          </a:bodyPr>
          <a:lstStyle/>
          <a:p>
            <a:r>
              <a:rPr lang="en-US" sz="1000" dirty="0"/>
              <a:t>*The Central &amp; Eastern Europe PE Index includes Russia.</a:t>
            </a:r>
          </a:p>
        </p:txBody>
      </p:sp>
    </p:spTree>
    <p:extLst>
      <p:ext uri="{BB962C8B-B14F-4D97-AF65-F5344CB8AC3E}">
        <p14:creationId xmlns:p14="http://schemas.microsoft.com/office/powerpoint/2010/main" val="24539602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Latin America &amp; Caribbean PE Performance</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16267209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46161" y="6632812"/>
            <a:ext cx="3234520" cy="230832"/>
          </a:xfrm>
          <a:prstGeom prst="rect">
            <a:avLst/>
          </a:prstGeom>
          <a:noFill/>
        </p:spPr>
        <p:txBody>
          <a:bodyPr wrap="square" rtlCol="0">
            <a:spAutoFit/>
          </a:bodyPr>
          <a:lstStyle/>
          <a:p>
            <a:r>
              <a:rPr lang="en-US" sz="900" dirty="0" smtClean="0"/>
              <a:t>Data as of </a:t>
            </a:r>
            <a:r>
              <a:rPr lang="en-US" sz="900" dirty="0" smtClean="0"/>
              <a:t>31 December 2013</a:t>
            </a:r>
            <a:r>
              <a:rPr lang="en-US" sz="900" dirty="0" smtClean="0"/>
              <a:t>. Published 28 April 2014.</a:t>
            </a:r>
            <a:endParaRPr lang="en-US" sz="900" dirty="0"/>
          </a:p>
        </p:txBody>
      </p:sp>
      <p:sp>
        <p:nvSpPr>
          <p:cNvPr id="6" name="TextBox 5"/>
          <p:cNvSpPr txBox="1"/>
          <p:nvPr/>
        </p:nvSpPr>
        <p:spPr>
          <a:xfrm>
            <a:off x="1378422" y="5954553"/>
            <a:ext cx="7178723" cy="253916"/>
          </a:xfrm>
          <a:prstGeom prst="rect">
            <a:avLst/>
          </a:prstGeom>
          <a:noFill/>
        </p:spPr>
        <p:txBody>
          <a:bodyPr wrap="square" rtlCol="0">
            <a:spAutoFit/>
          </a:bodyPr>
          <a:lstStyle/>
          <a:p>
            <a:r>
              <a:rPr lang="en-US" sz="1050" dirty="0">
                <a:latin typeface="Calibri"/>
              </a:rPr>
              <a:t>Source: Cambridge Associates LLC Proprietary Index: pooled end-to-end returns, net of fees, expenses and carried </a:t>
            </a:r>
            <a:r>
              <a:rPr lang="en-US" sz="1050" dirty="0" smtClean="0">
                <a:latin typeface="Calibri"/>
              </a:rPr>
              <a:t>interest.</a:t>
            </a:r>
            <a:endParaRPr lang="en-US" sz="1050" dirty="0"/>
          </a:p>
        </p:txBody>
      </p:sp>
    </p:spTree>
    <p:extLst>
      <p:ext uri="{BB962C8B-B14F-4D97-AF65-F5344CB8AC3E}">
        <p14:creationId xmlns:p14="http://schemas.microsoft.com/office/powerpoint/2010/main" val="9277306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4" name="TextBox 3"/>
          <p:cNvSpPr txBox="1"/>
          <p:nvPr/>
        </p:nvSpPr>
        <p:spPr>
          <a:xfrm>
            <a:off x="457200" y="1234619"/>
            <a:ext cx="8382000" cy="4708981"/>
          </a:xfrm>
          <a:prstGeom prst="rect">
            <a:avLst/>
          </a:prstGeom>
          <a:noFill/>
        </p:spPr>
        <p:txBody>
          <a:bodyPr numCol="2" spcCol="182880">
            <a:spAutoFit/>
          </a:bodyPr>
          <a:lstStyle>
            <a:lvl1pPr eaLnBrk="0" hangingPunct="0">
              <a:tabLst>
                <a:tab pos="5202238" algn="l"/>
              </a:tabLst>
              <a:defRPr>
                <a:solidFill>
                  <a:schemeClr val="bg1"/>
                </a:solidFill>
                <a:latin typeface="Arial" charset="0"/>
                <a:ea typeface="MS PGothic" charset="0"/>
                <a:cs typeface="MS PGothic" charset="0"/>
              </a:defRPr>
            </a:lvl1pPr>
            <a:lvl2pPr eaLnBrk="0" hangingPunct="0">
              <a:tabLst>
                <a:tab pos="5202238" algn="l"/>
              </a:tabLst>
              <a:defRPr>
                <a:solidFill>
                  <a:schemeClr val="bg1"/>
                </a:solidFill>
                <a:latin typeface="Arial" charset="0"/>
                <a:ea typeface="MS PGothic" charset="0"/>
                <a:cs typeface="MS PGothic" charset="0"/>
              </a:defRPr>
            </a:lvl2pPr>
            <a:lvl3pPr marL="1143000" indent="-228600" eaLnBrk="0" hangingPunct="0">
              <a:tabLst>
                <a:tab pos="5202238" algn="l"/>
              </a:tabLst>
              <a:defRPr>
                <a:solidFill>
                  <a:schemeClr val="bg1"/>
                </a:solidFill>
                <a:latin typeface="Arial" charset="0"/>
                <a:ea typeface="MS PGothic" charset="0"/>
                <a:cs typeface="MS PGothic" charset="0"/>
              </a:defRPr>
            </a:lvl3pPr>
            <a:lvl4pPr marL="1600200" indent="-228600" eaLnBrk="0" hangingPunct="0">
              <a:tabLst>
                <a:tab pos="5202238" algn="l"/>
              </a:tabLst>
              <a:defRPr>
                <a:solidFill>
                  <a:schemeClr val="bg1"/>
                </a:solidFill>
                <a:latin typeface="Arial" charset="0"/>
                <a:ea typeface="MS PGothic" charset="0"/>
                <a:cs typeface="MS PGothic" charset="0"/>
              </a:defRPr>
            </a:lvl4pPr>
            <a:lvl5pPr marL="2057400" indent="-228600" eaLnBrk="0" hangingPunct="0">
              <a:tabLst>
                <a:tab pos="5202238" algn="l"/>
              </a:tabLst>
              <a:defRPr>
                <a:solidFill>
                  <a:schemeClr val="bg1"/>
                </a:solidFill>
                <a:latin typeface="Arial" charset="0"/>
                <a:ea typeface="MS PGothic" charset="0"/>
                <a:cs typeface="MS PGothic" charset="0"/>
              </a:defRPr>
            </a:lvl5pPr>
            <a:lvl6pPr marL="25146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6pPr>
            <a:lvl7pPr marL="29718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7pPr>
            <a:lvl8pPr marL="34290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8pPr>
            <a:lvl9pPr marL="38862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9pPr>
          </a:lstStyle>
          <a:p>
            <a:pPr>
              <a:defRPr/>
            </a:pPr>
            <a:r>
              <a:rPr lang="en-US" sz="1000" dirty="0">
                <a:solidFill>
                  <a:schemeClr val="tx1"/>
                </a:solidFill>
                <a:latin typeface="Calibri"/>
                <a:ea typeface="Calibri"/>
                <a:cs typeface="Calibri"/>
              </a:rPr>
              <a:t>This report provides an overview of trends in fundraising and investment among private equity funds investing in the emerging markets of Africa, Asia, Europe, Latin America and the Middle East. The statistics presented here are drawn from EMPEA’s database of funds and investment, FundLink, and are based on data from press releases and trade publications, as well as from communications with industry participants and regional and country-focused venture capital associations. EMPEA updates historical data as we receive fund and </a:t>
            </a:r>
            <a:r>
              <a:rPr lang="en-US" sz="1000" dirty="0" smtClean="0">
                <a:solidFill>
                  <a:schemeClr val="tx1"/>
                </a:solidFill>
                <a:latin typeface="Calibri"/>
                <a:ea typeface="Calibri"/>
                <a:cs typeface="Calibri"/>
              </a:rPr>
              <a:t>investment </a:t>
            </a:r>
            <a:r>
              <a:rPr lang="en-US" sz="1000" dirty="0">
                <a:solidFill>
                  <a:schemeClr val="tx1"/>
                </a:solidFill>
                <a:latin typeface="Calibri"/>
                <a:ea typeface="Calibri"/>
                <a:cs typeface="Calibri"/>
              </a:rPr>
              <a:t>information from fund managers on a quarterly basis via FundLink</a:t>
            </a:r>
            <a:r>
              <a:rPr lang="en-US" sz="1000" dirty="0" smtClean="0">
                <a:solidFill>
                  <a:schemeClr val="tx1"/>
                </a:solidFill>
                <a:latin typeface="Calibri"/>
                <a:ea typeface="Calibri"/>
                <a:cs typeface="Calibri"/>
              </a:rPr>
              <a:t>.</a:t>
            </a:r>
          </a:p>
          <a:p>
            <a:pPr>
              <a:defRPr/>
            </a:pPr>
            <a:endParaRPr lang="en-US" sz="1000" dirty="0" smtClean="0">
              <a:solidFill>
                <a:schemeClr val="tx1"/>
              </a:solidFill>
              <a:latin typeface="Calibri"/>
              <a:ea typeface="Calibri"/>
              <a:cs typeface="Calibri"/>
            </a:endParaRPr>
          </a:p>
          <a:p>
            <a:pPr>
              <a:defRPr/>
            </a:pPr>
            <a:r>
              <a:rPr lang="en-US" sz="1000" dirty="0">
                <a:solidFill>
                  <a:schemeClr val="tx1"/>
                </a:solidFill>
                <a:latin typeface="Calibri"/>
                <a:ea typeface="Calibri"/>
                <a:cs typeface="Calibri"/>
              </a:rPr>
              <a:t>Fundraising totals reported herein reflect only official closes (first, second and/or final) as reported in public sources and by the firms themselves. Capital commitments accruing prior to or between official closes are not included. Investment totals included in the report reflect total equity amounts for transactions in which financial details have been reported. For both fundraising and investment data, amounts have been confirmed wherever possible through information provided by the fund managers themselves.</a:t>
            </a:r>
          </a:p>
          <a:p>
            <a:pPr>
              <a:defRPr/>
            </a:pPr>
            <a:endParaRPr lang="en-US" sz="1000" dirty="0">
              <a:solidFill>
                <a:schemeClr val="tx1"/>
              </a:solidFill>
              <a:latin typeface="Calibri"/>
              <a:ea typeface="Calibri"/>
              <a:cs typeface="Calibri"/>
            </a:endParaRPr>
          </a:p>
          <a:p>
            <a:pPr>
              <a:defRPr/>
            </a:pPr>
            <a:r>
              <a:rPr lang="en-US" sz="1000" dirty="0">
                <a:solidFill>
                  <a:schemeClr val="tx1"/>
                </a:solidFill>
                <a:latin typeface="Calibri"/>
                <a:ea typeface="Calibri"/>
                <a:cs typeface="Calibri"/>
              </a:rPr>
              <a:t>The statistics in this report are based on the “market” approach—EMPEA categorizes activity based on the countries or regions in which fund managers intend to invest (in the case of fundraising) or the country headquarters of the investee company (in the case of investments). In the case of global funds, only those funds investing primarily in emerging markets are included in the totals (e.g., pan-Asia funds with a significant portion of capital intended for investment in China and India). Country-dedicated fundraising analytics reflect only those funds with a single-country strategy or mandate. Target allocations to individual markets within a broader global or regional fund are not attributed to single-country fundraising totals</a:t>
            </a:r>
            <a:r>
              <a:rPr lang="en-US" sz="1000" dirty="0" smtClean="0">
                <a:solidFill>
                  <a:schemeClr val="tx1"/>
                </a:solidFill>
                <a:latin typeface="Calibri"/>
                <a:ea typeface="Calibri"/>
                <a:cs typeface="Calibri"/>
              </a:rPr>
              <a:t>.</a:t>
            </a:r>
          </a:p>
          <a:p>
            <a:pPr>
              <a:defRPr/>
            </a:pPr>
            <a:endParaRPr lang="en-US" sz="1000" dirty="0" smtClean="0">
              <a:solidFill>
                <a:schemeClr val="tx1"/>
              </a:solidFill>
              <a:latin typeface="Calibri"/>
              <a:ea typeface="Calibri"/>
              <a:cs typeface="Calibri"/>
            </a:endParaRPr>
          </a:p>
          <a:p>
            <a:pPr>
              <a:defRPr/>
            </a:pPr>
            <a:r>
              <a:rPr lang="en-US" sz="1000" dirty="0" smtClean="0">
                <a:solidFill>
                  <a:schemeClr val="tx1"/>
                </a:solidFill>
                <a:latin typeface="Calibri"/>
                <a:ea typeface="Calibri"/>
                <a:cs typeface="Calibri"/>
              </a:rPr>
              <a:t>Regions in this report are defined as:</a:t>
            </a:r>
          </a:p>
          <a:p>
            <a:pPr>
              <a:defRPr/>
            </a:pPr>
            <a:endParaRPr lang="en-US" sz="1000" dirty="0" smtClean="0">
              <a:solidFill>
                <a:schemeClr val="tx1"/>
              </a:solidFill>
              <a:latin typeface="Calibri"/>
              <a:ea typeface="Calibri"/>
              <a:cs typeface="Calibri"/>
            </a:endParaRPr>
          </a:p>
          <a:p>
            <a:pPr marL="228600" lvl="1">
              <a:defRPr/>
            </a:pP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Emerging Asia: all Asia, excluding funds whose primary investment focus is Japan, Australia and/or New </a:t>
            </a:r>
            <a:r>
              <a:rPr lang="en-US" sz="1000" dirty="0" smtClean="0">
                <a:solidFill>
                  <a:schemeClr val="tx1"/>
                </a:solidFill>
                <a:latin typeface="Calibri"/>
                <a:ea typeface="Calibri"/>
                <a:cs typeface="Calibri"/>
              </a:rPr>
              <a:t>Zealand (JANZ). </a:t>
            </a:r>
          </a:p>
          <a:p>
            <a:pPr marL="228600" lvl="1">
              <a:defRPr/>
            </a:pPr>
            <a:endParaRPr lang="en-US" sz="1000" dirty="0" smtClean="0">
              <a:solidFill>
                <a:schemeClr val="tx1"/>
              </a:solidFill>
              <a:latin typeface="Calibri"/>
              <a:ea typeface="Calibri"/>
              <a:cs typeface="Calibri"/>
            </a:endParaRPr>
          </a:p>
          <a:p>
            <a:pPr marL="228600" lvl="1">
              <a:defRPr/>
            </a:pP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Latin America </a:t>
            </a: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Central and South America and the Caribbean region (excluding Puerto Rico). </a:t>
            </a:r>
            <a:endParaRPr lang="en-US" sz="1000" dirty="0" smtClean="0">
              <a:solidFill>
                <a:schemeClr val="tx1"/>
              </a:solidFill>
              <a:latin typeface="Calibri"/>
              <a:ea typeface="Calibri"/>
              <a:cs typeface="Calibri"/>
            </a:endParaRPr>
          </a:p>
          <a:p>
            <a:pPr marL="228600" lvl="1">
              <a:defRPr/>
            </a:pPr>
            <a:endParaRPr lang="en-US" sz="1000" dirty="0" smtClean="0">
              <a:solidFill>
                <a:schemeClr val="tx1"/>
              </a:solidFill>
              <a:latin typeface="Calibri"/>
              <a:ea typeface="Calibri"/>
              <a:cs typeface="Calibri"/>
            </a:endParaRPr>
          </a:p>
          <a:p>
            <a:pPr marL="228600" lvl="1">
              <a:defRPr/>
            </a:pP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Central &amp; Eastern Europe (CEE) &amp; Commonwealth of Independent States (CIS): European Union accession countries, Turkey, the Baltics and Balkans, as well as Commonwealth of Independent States (CIS) countries, including Russia</a:t>
            </a:r>
            <a:r>
              <a:rPr lang="en-US" sz="1000" dirty="0" smtClean="0">
                <a:solidFill>
                  <a:schemeClr val="tx1"/>
                </a:solidFill>
                <a:latin typeface="Calibri"/>
                <a:ea typeface="Calibri"/>
                <a:cs typeface="Calibri"/>
              </a:rPr>
              <a:t>.</a:t>
            </a:r>
          </a:p>
          <a:p>
            <a:pPr marL="228600" lvl="1">
              <a:defRPr/>
            </a:pPr>
            <a:endParaRPr lang="en-US" sz="1000" dirty="0" smtClean="0">
              <a:solidFill>
                <a:schemeClr val="tx1"/>
              </a:solidFill>
              <a:latin typeface="Calibri"/>
              <a:ea typeface="Calibri"/>
              <a:cs typeface="Calibri"/>
            </a:endParaRPr>
          </a:p>
          <a:p>
            <a:pPr marL="228600" lvl="1">
              <a:defRPr/>
            </a:pP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Middle East &amp; North Africa (MENA): Gulf Cooperation Council (GCC), Afghanistan, Iran, Iraq, Jordan, Lebanon, Pakistan, Palestinian Territories, Syria and Yemen, as well as North Africa (Algeria, Egypt, Libya, Morocco, Sudan and Tunisia</a:t>
            </a:r>
            <a:r>
              <a:rPr lang="en-US" sz="1000" dirty="0" smtClean="0">
                <a:solidFill>
                  <a:schemeClr val="tx1"/>
                </a:solidFill>
                <a:latin typeface="Calibri"/>
                <a:ea typeface="Calibri"/>
                <a:cs typeface="Calibri"/>
              </a:rPr>
              <a:t>).</a:t>
            </a:r>
          </a:p>
          <a:p>
            <a:pPr marL="228600" lvl="1">
              <a:defRPr/>
            </a:pPr>
            <a:endParaRPr lang="en-US" sz="1000" dirty="0" smtClean="0">
              <a:solidFill>
                <a:schemeClr val="tx1"/>
              </a:solidFill>
              <a:latin typeface="Calibri"/>
              <a:ea typeface="Calibri"/>
              <a:cs typeface="Calibri"/>
            </a:endParaRPr>
          </a:p>
          <a:p>
            <a:pPr marL="228600" lvl="1">
              <a:defRPr/>
            </a:pPr>
            <a:r>
              <a:rPr lang="en-US" sz="1000" dirty="0" smtClean="0">
                <a:solidFill>
                  <a:schemeClr val="tx1"/>
                </a:solidFill>
                <a:latin typeface="Calibri"/>
                <a:ea typeface="Calibri"/>
                <a:cs typeface="Calibri"/>
              </a:rPr>
              <a:t>• </a:t>
            </a:r>
            <a:r>
              <a:rPr lang="en-US" sz="1000" dirty="0">
                <a:solidFill>
                  <a:schemeClr val="tx1"/>
                </a:solidFill>
                <a:latin typeface="Calibri"/>
                <a:ea typeface="Calibri"/>
                <a:cs typeface="Calibri"/>
              </a:rPr>
              <a:t>Sub-Saharan Africa: all Africa, excluding funds whose primary investment focus is North Africa</a:t>
            </a:r>
            <a:r>
              <a:rPr lang="en-US" sz="1000" dirty="0" smtClean="0">
                <a:solidFill>
                  <a:schemeClr val="tx1"/>
                </a:solidFill>
                <a:latin typeface="Calibri"/>
                <a:ea typeface="Calibri"/>
                <a:cs typeface="Calibri"/>
              </a:rPr>
              <a:t>.</a:t>
            </a:r>
          </a:p>
          <a:p>
            <a:pPr marL="228600" lvl="1">
              <a:defRPr/>
            </a:pPr>
            <a:endParaRPr lang="en-US" sz="1000" dirty="0" smtClean="0">
              <a:solidFill>
                <a:schemeClr val="tx1"/>
              </a:solidFill>
              <a:latin typeface="Calibri"/>
              <a:ea typeface="Calibri"/>
              <a:cs typeface="Calibri"/>
            </a:endParaRPr>
          </a:p>
          <a:p>
            <a:pPr>
              <a:defRPr/>
            </a:pPr>
            <a:r>
              <a:rPr lang="en-US" sz="1000" dirty="0">
                <a:solidFill>
                  <a:schemeClr val="tx1"/>
                </a:solidFill>
                <a:latin typeface="Calibri"/>
                <a:ea typeface="Calibri"/>
                <a:cs typeface="Calibri"/>
              </a:rPr>
              <a:t>Statistics in this publication exclude real estate funds and funds of funds. Infrastructure funds managed by private equity firms and making private equity-style investments are included in this analysis (e.g., equity investments in infrastructure-related industries). Infrastructure investments that fit the conventional model (e.g., greenfield projects and/or project finance) are not included. Secondary investments are also excluded from investment totals because they do not represent an incremental increase in private equity capital in emerging markets, but they are included in exhibits for reference</a:t>
            </a:r>
            <a:r>
              <a:rPr lang="en-US" sz="1000" dirty="0" smtClean="0">
                <a:solidFill>
                  <a:schemeClr val="tx1"/>
                </a:solidFill>
                <a:latin typeface="Calibri"/>
                <a:ea typeface="Calibri"/>
                <a:cs typeface="Calibri"/>
              </a:rPr>
              <a:t>.</a:t>
            </a:r>
          </a:p>
        </p:txBody>
      </p:sp>
      <p:sp>
        <p:nvSpPr>
          <p:cNvPr id="7" name="TextBox 5"/>
          <p:cNvSpPr txBox="1">
            <a:spLocks noChangeArrowheads="1"/>
          </p:cNvSpPr>
          <p:nvPr/>
        </p:nvSpPr>
        <p:spPr bwMode="auto">
          <a:xfrm>
            <a:off x="381000" y="5836498"/>
            <a:ext cx="838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202238" algn="l"/>
              </a:tabLst>
              <a:defRPr>
                <a:solidFill>
                  <a:schemeClr val="bg1"/>
                </a:solidFill>
                <a:latin typeface="Arial" charset="0"/>
                <a:ea typeface="MS PGothic" pitchFamily="34" charset="-128"/>
              </a:defRPr>
            </a:lvl1pPr>
            <a:lvl2pPr marL="742950" indent="-285750" eaLnBrk="0" hangingPunct="0">
              <a:tabLst>
                <a:tab pos="5202238" algn="l"/>
              </a:tabLst>
              <a:defRPr>
                <a:solidFill>
                  <a:schemeClr val="bg1"/>
                </a:solidFill>
                <a:latin typeface="Arial" charset="0"/>
                <a:ea typeface="MS PGothic" pitchFamily="34" charset="-128"/>
              </a:defRPr>
            </a:lvl2pPr>
            <a:lvl3pPr marL="1143000" indent="-228600" eaLnBrk="0" hangingPunct="0">
              <a:tabLst>
                <a:tab pos="5202238" algn="l"/>
              </a:tabLst>
              <a:defRPr>
                <a:solidFill>
                  <a:schemeClr val="bg1"/>
                </a:solidFill>
                <a:latin typeface="Arial" charset="0"/>
                <a:ea typeface="MS PGothic" pitchFamily="34" charset="-128"/>
              </a:defRPr>
            </a:lvl3pPr>
            <a:lvl4pPr marL="1600200" indent="-228600" eaLnBrk="0" hangingPunct="0">
              <a:tabLst>
                <a:tab pos="5202238" algn="l"/>
              </a:tabLst>
              <a:defRPr>
                <a:solidFill>
                  <a:schemeClr val="bg1"/>
                </a:solidFill>
                <a:latin typeface="Arial" charset="0"/>
                <a:ea typeface="MS PGothic" pitchFamily="34" charset="-128"/>
              </a:defRPr>
            </a:lvl4pPr>
            <a:lvl5pPr marL="2057400" indent="-228600" eaLnBrk="0" hangingPunct="0">
              <a:tabLst>
                <a:tab pos="5202238" algn="l"/>
              </a:tabLst>
              <a:defRPr>
                <a:solidFill>
                  <a:schemeClr val="bg1"/>
                </a:solidFill>
                <a:latin typeface="Arial" charset="0"/>
                <a:ea typeface="MS PGothic" pitchFamily="34" charset="-128"/>
              </a:defRPr>
            </a:lvl5pPr>
            <a:lvl6pPr marL="25146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6pPr>
            <a:lvl7pPr marL="29718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7pPr>
            <a:lvl8pPr marL="34290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8pPr>
            <a:lvl9pPr marL="38862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9pPr>
          </a:lstStyle>
          <a:p>
            <a:pPr eaLnBrk="1" hangingPunct="1">
              <a:spcAft>
                <a:spcPts val="800"/>
              </a:spcAft>
            </a:pPr>
            <a:r>
              <a:rPr lang="en-US" sz="1000" b="1" dirty="0">
                <a:solidFill>
                  <a:schemeClr val="tx1"/>
                </a:solidFill>
                <a:latin typeface="Calibri" pitchFamily="34" charset="0"/>
              </a:rPr>
              <a:t>For any questions, and to request the underlying constituent fundraising and investment data, contact </a:t>
            </a:r>
            <a:r>
              <a:rPr lang="en-US" sz="1000" b="1" dirty="0">
                <a:solidFill>
                  <a:schemeClr val="tx1"/>
                </a:solidFill>
                <a:latin typeface="Calibri" pitchFamily="34" charset="0"/>
                <a:hlinkClick r:id="rId2"/>
              </a:rPr>
              <a:t>research@empea.net</a:t>
            </a:r>
            <a:r>
              <a:rPr lang="en-US" sz="1000" b="1" dirty="0">
                <a:solidFill>
                  <a:schemeClr val="tx1"/>
                </a:solidFill>
                <a:latin typeface="Calibri" pitchFamily="34" charset="0"/>
              </a:rPr>
              <a:t> or +1.202.333.8171 ext. </a:t>
            </a:r>
            <a:r>
              <a:rPr lang="en-US" sz="1000" b="1" dirty="0" smtClean="0">
                <a:solidFill>
                  <a:schemeClr val="tx1"/>
                </a:solidFill>
                <a:latin typeface="Calibri" pitchFamily="34" charset="0"/>
              </a:rPr>
              <a:t>224.</a:t>
            </a:r>
            <a:endParaRPr lang="en-US" sz="1000" b="1" dirty="0">
              <a:solidFill>
                <a:schemeClr val="tx1"/>
              </a:solidFill>
              <a:latin typeface="Calibri" pitchFamily="34" charset="0"/>
            </a:endParaRPr>
          </a:p>
        </p:txBody>
      </p:sp>
    </p:spTree>
    <p:extLst>
      <p:ext uri="{BB962C8B-B14F-4D97-AF65-F5344CB8AC3E}">
        <p14:creationId xmlns:p14="http://schemas.microsoft.com/office/powerpoint/2010/main" val="23765338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EMPEA</a:t>
            </a:r>
            <a:endParaRPr lang="en-US" dirty="0"/>
          </a:p>
        </p:txBody>
      </p:sp>
      <p:sp>
        <p:nvSpPr>
          <p:cNvPr id="6" name="TextBox 15"/>
          <p:cNvSpPr txBox="1">
            <a:spLocks noChangeArrowheads="1"/>
          </p:cNvSpPr>
          <p:nvPr/>
        </p:nvSpPr>
        <p:spPr bwMode="auto">
          <a:xfrm>
            <a:off x="414337" y="1417638"/>
            <a:ext cx="8385175" cy="127635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tabLst>
                <a:tab pos="5202238" algn="l"/>
              </a:tabLst>
              <a:defRPr>
                <a:solidFill>
                  <a:schemeClr val="bg1"/>
                </a:solidFill>
                <a:latin typeface="Arial" charset="0"/>
                <a:ea typeface="MS PGothic" pitchFamily="34" charset="-128"/>
              </a:defRPr>
            </a:lvl1pPr>
            <a:lvl2pPr marL="742950" indent="-285750" eaLnBrk="0" hangingPunct="0">
              <a:tabLst>
                <a:tab pos="5202238" algn="l"/>
              </a:tabLst>
              <a:defRPr>
                <a:solidFill>
                  <a:schemeClr val="bg1"/>
                </a:solidFill>
                <a:latin typeface="Arial" charset="0"/>
                <a:ea typeface="MS PGothic" pitchFamily="34" charset="-128"/>
              </a:defRPr>
            </a:lvl2pPr>
            <a:lvl3pPr marL="1143000" indent="-228600" eaLnBrk="0" hangingPunct="0">
              <a:tabLst>
                <a:tab pos="5202238" algn="l"/>
              </a:tabLst>
              <a:defRPr>
                <a:solidFill>
                  <a:schemeClr val="bg1"/>
                </a:solidFill>
                <a:latin typeface="Arial" charset="0"/>
                <a:ea typeface="MS PGothic" pitchFamily="34" charset="-128"/>
              </a:defRPr>
            </a:lvl3pPr>
            <a:lvl4pPr marL="1600200" indent="-228600" eaLnBrk="0" hangingPunct="0">
              <a:tabLst>
                <a:tab pos="5202238" algn="l"/>
              </a:tabLst>
              <a:defRPr>
                <a:solidFill>
                  <a:schemeClr val="bg1"/>
                </a:solidFill>
                <a:latin typeface="Arial" charset="0"/>
                <a:ea typeface="MS PGothic" pitchFamily="34" charset="-128"/>
              </a:defRPr>
            </a:lvl4pPr>
            <a:lvl5pPr marL="2057400" indent="-228600" eaLnBrk="0" hangingPunct="0">
              <a:tabLst>
                <a:tab pos="5202238" algn="l"/>
              </a:tabLst>
              <a:defRPr>
                <a:solidFill>
                  <a:schemeClr val="bg1"/>
                </a:solidFill>
                <a:latin typeface="Arial" charset="0"/>
                <a:ea typeface="MS PGothic" pitchFamily="34" charset="-128"/>
              </a:defRPr>
            </a:lvl5pPr>
            <a:lvl6pPr marL="25146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6pPr>
            <a:lvl7pPr marL="29718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7pPr>
            <a:lvl8pPr marL="34290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8pPr>
            <a:lvl9pPr marL="38862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9pPr>
          </a:lstStyle>
          <a:p>
            <a:r>
              <a:rPr lang="en-US" sz="1100" dirty="0">
                <a:solidFill>
                  <a:schemeClr val="tx1"/>
                </a:solidFill>
                <a:latin typeface="Calibri" pitchFamily="34" charset="0"/>
              </a:rPr>
              <a:t>The Emerging Markets Private Equity Association (EMPEA) is an independent, global membership association whose mission is to catalyze the development of private equity and venture capital industries in emerging markets. EMPEA’s 300+ member firms share the belief that private equity can provide superior returns to investors, while creating significant value for companies, economies and communities in emerging economies. Our members, representing nearly 60 countries and more than US$1 trillion in assets under management, include the leading institutional investors and private equity and venture capital fund managers across developing and developed markets. EMPEA leverages an unparalleled global industry network to deliver authoritative intelligence, promote best practices, and provide unique networking opportunities, giving our members a competitive edge for raising funds, making good investments and managing exits to achieve superior returns.</a:t>
            </a:r>
          </a:p>
        </p:txBody>
      </p:sp>
      <p:sp>
        <p:nvSpPr>
          <p:cNvPr id="7" name="TextBox 6"/>
          <p:cNvSpPr txBox="1"/>
          <p:nvPr/>
        </p:nvSpPr>
        <p:spPr>
          <a:xfrm>
            <a:off x="414337" y="2887682"/>
            <a:ext cx="8610600" cy="3970318"/>
          </a:xfrm>
          <a:prstGeom prst="rect">
            <a:avLst/>
          </a:prstGeom>
          <a:noFill/>
          <a:ln>
            <a:noFill/>
          </a:ln>
        </p:spPr>
        <p:txBody>
          <a:bodyPr wrap="square" numCol="3" spcCol="0">
            <a:spAutoFit/>
          </a:bodyPr>
          <a:lstStyle>
            <a:lvl1pPr eaLnBrk="0" hangingPunct="0">
              <a:tabLst>
                <a:tab pos="5202238" algn="l"/>
              </a:tabLst>
              <a:defRPr>
                <a:solidFill>
                  <a:schemeClr val="bg1"/>
                </a:solidFill>
                <a:latin typeface="Arial" charset="0"/>
                <a:ea typeface="MS PGothic" charset="0"/>
                <a:cs typeface="MS PGothic" charset="0"/>
              </a:defRPr>
            </a:lvl1pPr>
            <a:lvl2pPr eaLnBrk="0" hangingPunct="0">
              <a:tabLst>
                <a:tab pos="5202238" algn="l"/>
              </a:tabLst>
              <a:defRPr>
                <a:solidFill>
                  <a:schemeClr val="bg1"/>
                </a:solidFill>
                <a:latin typeface="Arial" charset="0"/>
                <a:ea typeface="MS PGothic" charset="0"/>
                <a:cs typeface="MS PGothic" charset="0"/>
              </a:defRPr>
            </a:lvl2pPr>
            <a:lvl3pPr marL="1143000" indent="-228600" eaLnBrk="0" hangingPunct="0">
              <a:tabLst>
                <a:tab pos="5202238" algn="l"/>
              </a:tabLst>
              <a:defRPr>
                <a:solidFill>
                  <a:schemeClr val="bg1"/>
                </a:solidFill>
                <a:latin typeface="Arial" charset="0"/>
                <a:ea typeface="MS PGothic" charset="0"/>
                <a:cs typeface="MS PGothic" charset="0"/>
              </a:defRPr>
            </a:lvl3pPr>
            <a:lvl4pPr marL="1600200" indent="-228600" eaLnBrk="0" hangingPunct="0">
              <a:tabLst>
                <a:tab pos="5202238" algn="l"/>
              </a:tabLst>
              <a:defRPr>
                <a:solidFill>
                  <a:schemeClr val="bg1"/>
                </a:solidFill>
                <a:latin typeface="Arial" charset="0"/>
                <a:ea typeface="MS PGothic" charset="0"/>
                <a:cs typeface="MS PGothic" charset="0"/>
              </a:defRPr>
            </a:lvl4pPr>
            <a:lvl5pPr marL="2057400" indent="-228600" eaLnBrk="0" hangingPunct="0">
              <a:tabLst>
                <a:tab pos="5202238" algn="l"/>
              </a:tabLst>
              <a:defRPr>
                <a:solidFill>
                  <a:schemeClr val="bg1"/>
                </a:solidFill>
                <a:latin typeface="Arial" charset="0"/>
                <a:ea typeface="MS PGothic" charset="0"/>
                <a:cs typeface="MS PGothic" charset="0"/>
              </a:defRPr>
            </a:lvl5pPr>
            <a:lvl6pPr marL="25146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6pPr>
            <a:lvl7pPr marL="29718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7pPr>
            <a:lvl8pPr marL="34290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8pPr>
            <a:lvl9pPr marL="3886200" indent="-228600" eaLnBrk="0" fontAlgn="base" hangingPunct="0">
              <a:spcBef>
                <a:spcPct val="0"/>
              </a:spcBef>
              <a:spcAft>
                <a:spcPct val="0"/>
              </a:spcAft>
              <a:tabLst>
                <a:tab pos="5202238" algn="l"/>
              </a:tabLst>
              <a:defRPr>
                <a:solidFill>
                  <a:schemeClr val="bg1"/>
                </a:solidFill>
                <a:latin typeface="Arial" charset="0"/>
                <a:ea typeface="MS PGothic" charset="0"/>
                <a:cs typeface="MS PGothic" charset="0"/>
              </a:defRPr>
            </a:lvl9pPr>
          </a:lstStyle>
          <a:p>
            <a:pPr>
              <a:defRPr/>
            </a:pPr>
            <a:r>
              <a:rPr lang="fi-FI" sz="900" dirty="0" smtClean="0">
                <a:solidFill>
                  <a:schemeClr val="tx1"/>
                </a:solidFill>
                <a:latin typeface="Calibri"/>
                <a:cs typeface="Calibri"/>
              </a:rPr>
              <a:t>Robert W. </a:t>
            </a:r>
            <a:r>
              <a:rPr lang="fi-FI" sz="900" dirty="0">
                <a:solidFill>
                  <a:schemeClr val="tx1"/>
                </a:solidFill>
                <a:latin typeface="Calibri"/>
                <a:cs typeface="Calibri"/>
              </a:rPr>
              <a:t>v</a:t>
            </a:r>
            <a:r>
              <a:rPr lang="fi-FI" sz="900" dirty="0" smtClean="0">
                <a:solidFill>
                  <a:schemeClr val="tx1"/>
                </a:solidFill>
                <a:latin typeface="Calibri"/>
                <a:cs typeface="Calibri"/>
              </a:rPr>
              <a:t>an Zwieten</a:t>
            </a:r>
          </a:p>
          <a:p>
            <a:pPr>
              <a:defRPr/>
            </a:pPr>
            <a:r>
              <a:rPr lang="fi-FI" sz="900" i="1" dirty="0" smtClean="0">
                <a:solidFill>
                  <a:schemeClr val="tx1"/>
                </a:solidFill>
                <a:latin typeface="Calibri"/>
                <a:cs typeface="Calibri"/>
              </a:rPr>
              <a:t>President &amp; Chief Executive Officer</a:t>
            </a:r>
          </a:p>
          <a:p>
            <a:pPr>
              <a:defRPr/>
            </a:pPr>
            <a:endParaRPr lang="fi-FI" sz="900" dirty="0">
              <a:solidFill>
                <a:schemeClr val="tx1"/>
              </a:solidFill>
              <a:latin typeface="Calibri"/>
              <a:cs typeface="Calibri"/>
            </a:endParaRPr>
          </a:p>
          <a:p>
            <a:pPr>
              <a:defRPr/>
            </a:pPr>
            <a:r>
              <a:rPr lang="fi-FI" sz="900" dirty="0" smtClean="0">
                <a:solidFill>
                  <a:schemeClr val="tx1"/>
                </a:solidFill>
                <a:latin typeface="Calibri"/>
                <a:cs typeface="Calibri"/>
              </a:rPr>
              <a:t>Jennifer Choi</a:t>
            </a:r>
          </a:p>
          <a:p>
            <a:pPr>
              <a:defRPr/>
            </a:pPr>
            <a:r>
              <a:rPr lang="en-US" sz="900" i="1" dirty="0" smtClean="0">
                <a:solidFill>
                  <a:schemeClr val="tx1"/>
                </a:solidFill>
                <a:latin typeface="Calibri"/>
                <a:cs typeface="Calibri"/>
              </a:rPr>
              <a:t>VP, Industry and External Affairs</a:t>
            </a:r>
          </a:p>
          <a:p>
            <a:pPr>
              <a:defRPr/>
            </a:pPr>
            <a:endParaRPr lang="en-US" sz="900" i="1" dirty="0" smtClean="0">
              <a:solidFill>
                <a:schemeClr val="tx1"/>
              </a:solidFill>
              <a:latin typeface="Calibri"/>
              <a:cs typeface="Calibri"/>
            </a:endParaRPr>
          </a:p>
          <a:p>
            <a:pPr>
              <a:defRPr/>
            </a:pPr>
            <a:r>
              <a:rPr lang="de-DE" sz="900" dirty="0">
                <a:solidFill>
                  <a:schemeClr val="tx1"/>
                </a:solidFill>
                <a:latin typeface="Calibri"/>
                <a:cs typeface="Calibri"/>
              </a:rPr>
              <a:t>Maryam Haque</a:t>
            </a:r>
          </a:p>
          <a:p>
            <a:pPr>
              <a:defRPr/>
            </a:pPr>
            <a:r>
              <a:rPr lang="en-US" sz="900" i="1" dirty="0">
                <a:solidFill>
                  <a:schemeClr val="tx1"/>
                </a:solidFill>
                <a:latin typeface="Calibri"/>
                <a:cs typeface="Calibri"/>
              </a:rPr>
              <a:t>Head of Data and Analysis</a:t>
            </a:r>
          </a:p>
          <a:p>
            <a:pPr>
              <a:defRPr/>
            </a:pPr>
            <a:endParaRPr lang="sv-SE" sz="900" dirty="0">
              <a:solidFill>
                <a:schemeClr val="tx1"/>
              </a:solidFill>
              <a:latin typeface="Calibri"/>
              <a:cs typeface="Calibri"/>
            </a:endParaRPr>
          </a:p>
          <a:p>
            <a:pPr>
              <a:defRPr/>
            </a:pPr>
            <a:r>
              <a:rPr lang="es-ES_tradnl" sz="900" dirty="0">
                <a:solidFill>
                  <a:schemeClr val="tx1"/>
                </a:solidFill>
                <a:latin typeface="Calibri"/>
                <a:cs typeface="Calibri"/>
              </a:rPr>
              <a:t>Jeff Schlapinski</a:t>
            </a:r>
          </a:p>
          <a:p>
            <a:pPr>
              <a:defRPr/>
            </a:pPr>
            <a:r>
              <a:rPr lang="es-ES_tradnl" sz="900" i="1" dirty="0">
                <a:solidFill>
                  <a:schemeClr val="tx1"/>
                </a:solidFill>
                <a:latin typeface="Calibri"/>
                <a:cs typeface="Calibri"/>
              </a:rPr>
              <a:t>Senior Analyst, Research</a:t>
            </a:r>
          </a:p>
          <a:p>
            <a:pPr>
              <a:defRPr/>
            </a:pPr>
            <a:endParaRPr lang="es-ES_tradnl" sz="900" i="1" dirty="0">
              <a:solidFill>
                <a:schemeClr val="tx1"/>
              </a:solidFill>
              <a:latin typeface="Calibri"/>
              <a:cs typeface="Calibri"/>
            </a:endParaRPr>
          </a:p>
          <a:p>
            <a:pPr>
              <a:defRPr/>
            </a:pPr>
            <a:r>
              <a:rPr lang="es-ES_tradnl" sz="900" dirty="0">
                <a:solidFill>
                  <a:schemeClr val="tx1"/>
                </a:solidFill>
                <a:latin typeface="Calibri"/>
                <a:cs typeface="Calibri"/>
              </a:rPr>
              <a:t>Sam Verran</a:t>
            </a:r>
          </a:p>
          <a:p>
            <a:pPr>
              <a:defRPr/>
            </a:pPr>
            <a:r>
              <a:rPr lang="es-ES_tradnl" sz="900" i="1" dirty="0">
                <a:solidFill>
                  <a:schemeClr val="tx1"/>
                </a:solidFill>
                <a:latin typeface="Calibri"/>
                <a:cs typeface="Calibri"/>
              </a:rPr>
              <a:t>Senior Analyst, Research</a:t>
            </a:r>
          </a:p>
          <a:p>
            <a:pPr>
              <a:defRPr/>
            </a:pPr>
            <a:endParaRPr lang="sv-SE" sz="900" dirty="0">
              <a:solidFill>
                <a:schemeClr val="tx1"/>
              </a:solidFill>
              <a:latin typeface="Calibri"/>
              <a:cs typeface="Calibri"/>
            </a:endParaRPr>
          </a:p>
          <a:p>
            <a:pPr>
              <a:defRPr/>
            </a:pPr>
            <a:r>
              <a:rPr lang="sv-SE" sz="900" dirty="0" smtClean="0">
                <a:solidFill>
                  <a:schemeClr val="tx1"/>
                </a:solidFill>
                <a:latin typeface="Calibri"/>
                <a:cs typeface="Calibri"/>
              </a:rPr>
              <a:t>Molly </a:t>
            </a:r>
            <a:r>
              <a:rPr lang="sv-SE" sz="900" dirty="0">
                <a:solidFill>
                  <a:schemeClr val="tx1"/>
                </a:solidFill>
                <a:latin typeface="Calibri"/>
                <a:cs typeface="Calibri"/>
              </a:rPr>
              <a:t>Brister</a:t>
            </a:r>
          </a:p>
          <a:p>
            <a:pPr>
              <a:defRPr/>
            </a:pPr>
            <a:r>
              <a:rPr lang="en-US" sz="900" i="1" dirty="0">
                <a:solidFill>
                  <a:schemeClr val="tx1"/>
                </a:solidFill>
                <a:latin typeface="Calibri"/>
                <a:cs typeface="Calibri"/>
              </a:rPr>
              <a:t>Analyst, </a:t>
            </a:r>
            <a:r>
              <a:rPr lang="en-US" sz="900" i="1" dirty="0" smtClean="0">
                <a:solidFill>
                  <a:schemeClr val="tx1"/>
                </a:solidFill>
                <a:latin typeface="Calibri"/>
                <a:cs typeface="Calibri"/>
              </a:rPr>
              <a:t>Research</a:t>
            </a:r>
          </a:p>
          <a:p>
            <a:pPr>
              <a:defRPr/>
            </a:pPr>
            <a:endParaRPr lang="es-ES_tradnl" sz="900" dirty="0">
              <a:solidFill>
                <a:schemeClr val="tx1"/>
              </a:solidFill>
              <a:latin typeface="Calibri"/>
              <a:cs typeface="Calibri"/>
            </a:endParaRPr>
          </a:p>
          <a:p>
            <a:pPr>
              <a:defRPr/>
            </a:pPr>
            <a:r>
              <a:rPr lang="en-US" sz="900" dirty="0" smtClean="0">
                <a:solidFill>
                  <a:schemeClr val="tx1"/>
                </a:solidFill>
                <a:latin typeface="Calibri"/>
                <a:cs typeface="Calibri"/>
              </a:rPr>
              <a:t>John Mandalakas</a:t>
            </a:r>
          </a:p>
          <a:p>
            <a:pPr>
              <a:defRPr/>
            </a:pPr>
            <a:r>
              <a:rPr lang="en-US" sz="900" i="1" dirty="0" smtClean="0">
                <a:solidFill>
                  <a:schemeClr val="tx1"/>
                </a:solidFill>
                <a:latin typeface="Calibri"/>
                <a:cs typeface="Calibri"/>
              </a:rPr>
              <a:t>Analyst, Research</a:t>
            </a:r>
            <a:endParaRPr lang="en-US" sz="900" i="1" dirty="0">
              <a:solidFill>
                <a:schemeClr val="tx1"/>
              </a:solidFill>
              <a:latin typeface="Calibri"/>
              <a:cs typeface="Calibri"/>
            </a:endParaRPr>
          </a:p>
          <a:p>
            <a:pPr>
              <a:defRPr/>
            </a:pPr>
            <a:endParaRPr lang="en-US" sz="900" dirty="0" smtClean="0">
              <a:solidFill>
                <a:schemeClr val="tx1"/>
              </a:solidFill>
              <a:latin typeface="Calibri"/>
              <a:cs typeface="Calibri"/>
            </a:endParaRPr>
          </a:p>
          <a:p>
            <a:pPr>
              <a:defRPr/>
            </a:pPr>
            <a:r>
              <a:rPr lang="tr-TR" sz="900" dirty="0" smtClean="0">
                <a:solidFill>
                  <a:schemeClr val="tx1"/>
                </a:solidFill>
                <a:latin typeface="Calibri"/>
                <a:cs typeface="Calibri"/>
              </a:rPr>
              <a:t>Nadiya Satyamurthy</a:t>
            </a:r>
          </a:p>
          <a:p>
            <a:pPr>
              <a:defRPr/>
            </a:pPr>
            <a:r>
              <a:rPr lang="en-US" sz="900" i="1" dirty="0" smtClean="0">
                <a:solidFill>
                  <a:schemeClr val="tx1"/>
                </a:solidFill>
                <a:latin typeface="Calibri"/>
                <a:cs typeface="Calibri"/>
              </a:rPr>
              <a:t>Senior Director, Consulting Services</a:t>
            </a:r>
          </a:p>
          <a:p>
            <a:pPr>
              <a:defRPr/>
            </a:pPr>
            <a:endParaRPr lang="en-US" sz="900" dirty="0" smtClean="0">
              <a:solidFill>
                <a:schemeClr val="tx1"/>
              </a:solidFill>
              <a:latin typeface="Calibri"/>
              <a:cs typeface="Calibri"/>
            </a:endParaRPr>
          </a:p>
          <a:p>
            <a:pPr>
              <a:defRPr/>
            </a:pPr>
            <a:endParaRPr lang="en-US" sz="900" dirty="0" smtClean="0">
              <a:solidFill>
                <a:schemeClr val="tx1"/>
              </a:solidFill>
              <a:latin typeface="Calibri"/>
              <a:cs typeface="Calibri"/>
            </a:endParaRPr>
          </a:p>
          <a:p>
            <a:pPr>
              <a:defRPr/>
            </a:pPr>
            <a:endParaRPr lang="en-US" sz="900" dirty="0">
              <a:solidFill>
                <a:schemeClr val="tx1"/>
              </a:solidFill>
              <a:latin typeface="Calibri"/>
              <a:cs typeface="Calibri"/>
            </a:endParaRPr>
          </a:p>
          <a:p>
            <a:pPr>
              <a:defRPr/>
            </a:pPr>
            <a:endParaRPr lang="en-US" sz="900" dirty="0" smtClean="0">
              <a:solidFill>
                <a:schemeClr val="tx1"/>
              </a:solidFill>
              <a:latin typeface="Calibri"/>
              <a:cs typeface="Calibri"/>
            </a:endParaRPr>
          </a:p>
          <a:p>
            <a:pPr>
              <a:defRPr/>
            </a:pPr>
            <a:endParaRPr lang="en-US" sz="900" dirty="0">
              <a:solidFill>
                <a:schemeClr val="tx1"/>
              </a:solidFill>
              <a:latin typeface="Calibri"/>
              <a:cs typeface="Calibri"/>
            </a:endParaRPr>
          </a:p>
          <a:p>
            <a:pPr>
              <a:defRPr/>
            </a:pPr>
            <a:r>
              <a:rPr lang="en-US" sz="900" dirty="0" smtClean="0">
                <a:solidFill>
                  <a:schemeClr val="tx1"/>
                </a:solidFill>
                <a:latin typeface="Calibri"/>
                <a:cs typeface="Calibri"/>
              </a:rPr>
              <a:t>Mike Casey</a:t>
            </a:r>
          </a:p>
          <a:p>
            <a:pPr>
              <a:defRPr/>
            </a:pPr>
            <a:r>
              <a:rPr lang="en-US" sz="900" i="1" dirty="0">
                <a:solidFill>
                  <a:schemeClr val="tx1"/>
                </a:solidFill>
                <a:latin typeface="Calibri"/>
                <a:cs typeface="Calibri"/>
              </a:rPr>
              <a:t>Director, Consulting </a:t>
            </a:r>
            <a:r>
              <a:rPr lang="en-US" sz="900" i="1" dirty="0" smtClean="0">
                <a:solidFill>
                  <a:schemeClr val="tx1"/>
                </a:solidFill>
                <a:latin typeface="Calibri"/>
                <a:cs typeface="Calibri"/>
              </a:rPr>
              <a:t>Services</a:t>
            </a:r>
          </a:p>
          <a:p>
            <a:pPr>
              <a:defRPr/>
            </a:pPr>
            <a:endParaRPr lang="it-IT" sz="900" i="1" dirty="0" smtClean="0">
              <a:solidFill>
                <a:schemeClr val="tx1"/>
              </a:solidFill>
              <a:latin typeface="Calibri"/>
              <a:cs typeface="Calibri"/>
            </a:endParaRPr>
          </a:p>
          <a:p>
            <a:pPr>
              <a:defRPr/>
            </a:pPr>
            <a:r>
              <a:rPr lang="it-IT" sz="900" dirty="0" smtClean="0">
                <a:solidFill>
                  <a:schemeClr val="tx1"/>
                </a:solidFill>
                <a:latin typeface="Calibri"/>
                <a:cs typeface="Calibri"/>
              </a:rPr>
              <a:t>Shannon Stroud</a:t>
            </a:r>
          </a:p>
          <a:p>
            <a:pPr>
              <a:defRPr/>
            </a:pPr>
            <a:r>
              <a:rPr lang="en-US" sz="900" i="1" dirty="0" smtClean="0">
                <a:solidFill>
                  <a:schemeClr val="tx1"/>
                </a:solidFill>
                <a:latin typeface="Calibri"/>
                <a:cs typeface="Calibri"/>
              </a:rPr>
              <a:t>VP, Programs and Business Development </a:t>
            </a:r>
          </a:p>
          <a:p>
            <a:pPr>
              <a:defRPr/>
            </a:pPr>
            <a:endParaRPr lang="es-ES_tradnl" sz="900" dirty="0" smtClean="0">
              <a:solidFill>
                <a:schemeClr val="tx1"/>
              </a:solidFill>
              <a:latin typeface="Calibri"/>
              <a:cs typeface="Calibri"/>
            </a:endParaRPr>
          </a:p>
          <a:p>
            <a:pPr>
              <a:defRPr/>
            </a:pPr>
            <a:r>
              <a:rPr lang="es-ES_tradnl" sz="900" dirty="0" smtClean="0">
                <a:solidFill>
                  <a:schemeClr val="tx1"/>
                </a:solidFill>
                <a:latin typeface="Calibri"/>
                <a:cs typeface="Calibri"/>
              </a:rPr>
              <a:t>Emily Sandhaus</a:t>
            </a:r>
          </a:p>
          <a:p>
            <a:pPr>
              <a:defRPr/>
            </a:pPr>
            <a:r>
              <a:rPr lang="es-ES_tradnl" sz="900" i="1" dirty="0" smtClean="0">
                <a:solidFill>
                  <a:schemeClr val="tx1"/>
                </a:solidFill>
                <a:latin typeface="Calibri"/>
                <a:cs typeface="Calibri"/>
              </a:rPr>
              <a:t>Senior Manager, Programs and Events</a:t>
            </a:r>
          </a:p>
          <a:p>
            <a:pPr>
              <a:defRPr/>
            </a:pPr>
            <a:endParaRPr lang="es-ES_tradnl" sz="900" dirty="0" smtClean="0">
              <a:solidFill>
                <a:schemeClr val="tx1"/>
              </a:solidFill>
              <a:latin typeface="Calibri"/>
              <a:cs typeface="Calibri"/>
            </a:endParaRPr>
          </a:p>
          <a:p>
            <a:pPr>
              <a:defRPr/>
            </a:pPr>
            <a:r>
              <a:rPr lang="es-ES_tradnl" sz="900" dirty="0" smtClean="0">
                <a:solidFill>
                  <a:schemeClr val="tx1"/>
                </a:solidFill>
                <a:latin typeface="Calibri"/>
                <a:cs typeface="Calibri"/>
              </a:rPr>
              <a:t>Kyoko Terada</a:t>
            </a:r>
          </a:p>
          <a:p>
            <a:pPr>
              <a:defRPr/>
            </a:pPr>
            <a:r>
              <a:rPr lang="de-DE" sz="900" i="1" dirty="0" smtClean="0">
                <a:solidFill>
                  <a:schemeClr val="tx1"/>
                </a:solidFill>
                <a:latin typeface="Calibri"/>
                <a:cs typeface="Calibri"/>
              </a:rPr>
              <a:t>Director, Membership</a:t>
            </a:r>
          </a:p>
          <a:p>
            <a:pPr>
              <a:defRPr/>
            </a:pPr>
            <a:endParaRPr lang="en-US" sz="900" dirty="0" smtClean="0">
              <a:solidFill>
                <a:schemeClr val="tx1"/>
              </a:solidFill>
              <a:latin typeface="Calibri"/>
              <a:cs typeface="Calibri"/>
            </a:endParaRPr>
          </a:p>
          <a:p>
            <a:pPr>
              <a:defRPr/>
            </a:pPr>
            <a:r>
              <a:rPr lang="en-US" sz="900" dirty="0" smtClean="0">
                <a:solidFill>
                  <a:schemeClr val="tx1"/>
                </a:solidFill>
                <a:latin typeface="Calibri"/>
                <a:cs typeface="Calibri"/>
              </a:rPr>
              <a:t>Holly Freedman</a:t>
            </a:r>
          </a:p>
          <a:p>
            <a:pPr>
              <a:defRPr/>
            </a:pPr>
            <a:r>
              <a:rPr lang="en-US" sz="900" i="1" dirty="0" smtClean="0">
                <a:solidFill>
                  <a:schemeClr val="tx1"/>
                </a:solidFill>
                <a:latin typeface="Calibri"/>
                <a:cs typeface="Calibri"/>
              </a:rPr>
              <a:t>Director, Marketing and Communications</a:t>
            </a:r>
          </a:p>
          <a:p>
            <a:pPr>
              <a:defRPr/>
            </a:pPr>
            <a:endParaRPr lang="fi-FI" sz="900" dirty="0">
              <a:solidFill>
                <a:schemeClr val="tx1"/>
              </a:solidFill>
              <a:latin typeface="Calibri"/>
              <a:cs typeface="Calibri"/>
            </a:endParaRPr>
          </a:p>
          <a:p>
            <a:pPr>
              <a:defRPr/>
            </a:pPr>
            <a:r>
              <a:rPr lang="fi-FI" sz="900" dirty="0" smtClean="0">
                <a:solidFill>
                  <a:schemeClr val="tx1"/>
                </a:solidFill>
                <a:latin typeface="Calibri"/>
                <a:cs typeface="Calibri"/>
              </a:rPr>
              <a:t>Carolyn Kolb</a:t>
            </a:r>
          </a:p>
          <a:p>
            <a:pPr>
              <a:defRPr/>
            </a:pPr>
            <a:r>
              <a:rPr lang="en-US" sz="900" i="1" dirty="0" smtClean="0">
                <a:solidFill>
                  <a:schemeClr val="tx1"/>
                </a:solidFill>
                <a:latin typeface="Calibri"/>
                <a:cs typeface="Calibri"/>
              </a:rPr>
              <a:t>Senior Manager, Marketing and Communications</a:t>
            </a:r>
          </a:p>
          <a:p>
            <a:pPr>
              <a:defRPr/>
            </a:pPr>
            <a:endParaRPr lang="en-US" sz="900" dirty="0" smtClean="0">
              <a:solidFill>
                <a:schemeClr val="tx1"/>
              </a:solidFill>
              <a:latin typeface="Calibri"/>
              <a:cs typeface="Calibri"/>
            </a:endParaRPr>
          </a:p>
          <a:p>
            <a:pPr>
              <a:defRPr/>
            </a:pPr>
            <a:r>
              <a:rPr lang="it-IT" sz="900" dirty="0" smtClean="0">
                <a:solidFill>
                  <a:schemeClr val="tx1"/>
                </a:solidFill>
                <a:latin typeface="Calibri"/>
                <a:cs typeface="Calibri"/>
              </a:rPr>
              <a:t>Katryn Bowe</a:t>
            </a:r>
          </a:p>
          <a:p>
            <a:pPr>
              <a:defRPr/>
            </a:pPr>
            <a:r>
              <a:rPr lang="it-IT" sz="900" i="1" dirty="0" smtClean="0">
                <a:solidFill>
                  <a:schemeClr val="tx1"/>
                </a:solidFill>
                <a:latin typeface="Calibri"/>
                <a:cs typeface="Calibri"/>
              </a:rPr>
              <a:t>Industry Relations Coordinator </a:t>
            </a:r>
          </a:p>
          <a:p>
            <a:pPr>
              <a:defRPr/>
            </a:pPr>
            <a:endParaRPr lang="it-IT" sz="900" dirty="0" smtClean="0">
              <a:solidFill>
                <a:schemeClr val="tx1"/>
              </a:solidFill>
              <a:latin typeface="Calibri"/>
              <a:cs typeface="Calibri"/>
            </a:endParaRPr>
          </a:p>
          <a:p>
            <a:pPr>
              <a:defRPr/>
            </a:pPr>
            <a:endParaRPr lang="it-IT" sz="900" dirty="0" smtClean="0">
              <a:solidFill>
                <a:schemeClr val="tx1"/>
              </a:solidFill>
              <a:latin typeface="Calibri"/>
              <a:cs typeface="Calibri"/>
            </a:endParaRPr>
          </a:p>
          <a:p>
            <a:pPr>
              <a:defRPr/>
            </a:pPr>
            <a:endParaRPr lang="it-IT" sz="900" dirty="0">
              <a:solidFill>
                <a:schemeClr val="tx1"/>
              </a:solidFill>
              <a:latin typeface="Calibri"/>
              <a:cs typeface="Calibri"/>
            </a:endParaRPr>
          </a:p>
          <a:p>
            <a:pPr>
              <a:defRPr/>
            </a:pPr>
            <a:endParaRPr lang="it-IT" sz="900" dirty="0" smtClean="0">
              <a:solidFill>
                <a:schemeClr val="tx1"/>
              </a:solidFill>
              <a:latin typeface="Calibri"/>
              <a:cs typeface="Calibri"/>
            </a:endParaRPr>
          </a:p>
          <a:p>
            <a:pPr>
              <a:defRPr/>
            </a:pPr>
            <a:endParaRPr lang="it-IT" sz="900" dirty="0">
              <a:solidFill>
                <a:schemeClr val="tx1"/>
              </a:solidFill>
              <a:latin typeface="Calibri"/>
              <a:cs typeface="Calibri"/>
            </a:endParaRPr>
          </a:p>
          <a:p>
            <a:pPr>
              <a:defRPr/>
            </a:pPr>
            <a:endParaRPr lang="it-IT" sz="900" dirty="0" smtClean="0">
              <a:solidFill>
                <a:schemeClr val="tx1"/>
              </a:solidFill>
              <a:latin typeface="Calibri"/>
              <a:cs typeface="Calibri"/>
            </a:endParaRPr>
          </a:p>
          <a:p>
            <a:pPr>
              <a:defRPr/>
            </a:pPr>
            <a:endParaRPr lang="it-IT" sz="900" dirty="0">
              <a:solidFill>
                <a:schemeClr val="tx1"/>
              </a:solidFill>
              <a:latin typeface="Calibri"/>
              <a:cs typeface="Calibri"/>
            </a:endParaRPr>
          </a:p>
          <a:p>
            <a:pPr>
              <a:defRPr/>
            </a:pPr>
            <a:endParaRPr lang="it-IT" sz="900" dirty="0" smtClean="0">
              <a:solidFill>
                <a:schemeClr val="tx1"/>
              </a:solidFill>
              <a:latin typeface="Calibri"/>
              <a:cs typeface="Calibri"/>
            </a:endParaRPr>
          </a:p>
          <a:p>
            <a:pPr>
              <a:defRPr/>
            </a:pPr>
            <a:r>
              <a:rPr lang="it-IT" sz="900" dirty="0" smtClean="0">
                <a:solidFill>
                  <a:schemeClr val="tx1"/>
                </a:solidFill>
                <a:latin typeface="Calibri"/>
                <a:cs typeface="Calibri"/>
              </a:rPr>
              <a:t>Sara Cousins</a:t>
            </a:r>
          </a:p>
          <a:p>
            <a:pPr>
              <a:defRPr/>
            </a:pPr>
            <a:r>
              <a:rPr lang="it-IT" sz="900" i="1" dirty="0" smtClean="0">
                <a:solidFill>
                  <a:schemeClr val="tx1"/>
                </a:solidFill>
                <a:latin typeface="Calibri"/>
                <a:cs typeface="Calibri"/>
              </a:rPr>
              <a:t>Member Services Coordinator</a:t>
            </a:r>
            <a:endParaRPr lang="it-IT" sz="900" dirty="0" smtClean="0">
              <a:solidFill>
                <a:schemeClr val="tx1"/>
              </a:solidFill>
              <a:latin typeface="Calibri"/>
              <a:cs typeface="Calibri"/>
            </a:endParaRPr>
          </a:p>
          <a:p>
            <a:pPr>
              <a:defRPr/>
            </a:pPr>
            <a:endParaRPr lang="it-IT" sz="900" dirty="0">
              <a:solidFill>
                <a:schemeClr val="tx1"/>
              </a:solidFill>
              <a:latin typeface="Calibri"/>
              <a:cs typeface="Calibri"/>
            </a:endParaRPr>
          </a:p>
          <a:p>
            <a:pPr>
              <a:defRPr/>
            </a:pPr>
            <a:r>
              <a:rPr lang="it-IT" sz="900" dirty="0" smtClean="0">
                <a:solidFill>
                  <a:schemeClr val="tx1"/>
                </a:solidFill>
                <a:latin typeface="Calibri"/>
                <a:cs typeface="Calibri"/>
              </a:rPr>
              <a:t>Abigail Beach</a:t>
            </a:r>
          </a:p>
          <a:p>
            <a:pPr>
              <a:defRPr/>
            </a:pPr>
            <a:r>
              <a:rPr lang="it-IT" sz="900" i="1" dirty="0" smtClean="0">
                <a:solidFill>
                  <a:schemeClr val="tx1"/>
                </a:solidFill>
                <a:latin typeface="Calibri"/>
                <a:cs typeface="Calibri"/>
              </a:rPr>
              <a:t>Industry Relations Coordinator</a:t>
            </a:r>
          </a:p>
          <a:p>
            <a:pPr>
              <a:defRPr/>
            </a:pPr>
            <a:endParaRPr lang="it-IT" sz="900" dirty="0" smtClean="0">
              <a:solidFill>
                <a:schemeClr val="tx1"/>
              </a:solidFill>
              <a:latin typeface="Calibri"/>
              <a:cs typeface="Calibri"/>
            </a:endParaRPr>
          </a:p>
          <a:p>
            <a:pPr>
              <a:defRPr/>
            </a:pPr>
            <a:r>
              <a:rPr lang="it-IT" sz="900" dirty="0" smtClean="0">
                <a:solidFill>
                  <a:schemeClr val="tx1"/>
                </a:solidFill>
                <a:latin typeface="Calibri"/>
                <a:cs typeface="Calibri"/>
              </a:rPr>
              <a:t>Serge </a:t>
            </a:r>
            <a:r>
              <a:rPr lang="it-IT" sz="900" dirty="0">
                <a:solidFill>
                  <a:schemeClr val="tx1"/>
                </a:solidFill>
                <a:latin typeface="Calibri"/>
                <a:cs typeface="Calibri"/>
              </a:rPr>
              <a:t>Desjardins</a:t>
            </a:r>
          </a:p>
          <a:p>
            <a:pPr>
              <a:defRPr/>
            </a:pPr>
            <a:r>
              <a:rPr lang="it-IT" sz="900" i="1" dirty="0">
                <a:solidFill>
                  <a:schemeClr val="tx1"/>
                </a:solidFill>
                <a:latin typeface="Calibri"/>
                <a:cs typeface="Calibri"/>
              </a:rPr>
              <a:t>Senior Advisor</a:t>
            </a:r>
          </a:p>
          <a:p>
            <a:pPr>
              <a:defRPr/>
            </a:pPr>
            <a:endParaRPr lang="en-US" sz="900" dirty="0" smtClean="0">
              <a:solidFill>
                <a:schemeClr val="tx1"/>
              </a:solidFill>
              <a:latin typeface="Calibri"/>
              <a:cs typeface="Calibri"/>
            </a:endParaRPr>
          </a:p>
          <a:p>
            <a:pPr>
              <a:defRPr/>
            </a:pPr>
            <a:r>
              <a:rPr lang="en-US" sz="900" dirty="0" smtClean="0">
                <a:solidFill>
                  <a:schemeClr val="tx1"/>
                </a:solidFill>
                <a:latin typeface="Calibri"/>
                <a:cs typeface="Calibri"/>
              </a:rPr>
              <a:t>Pat Dinneen</a:t>
            </a:r>
          </a:p>
          <a:p>
            <a:pPr>
              <a:defRPr/>
            </a:pPr>
            <a:r>
              <a:rPr lang="en-US" sz="900" i="1" dirty="0" smtClean="0">
                <a:solidFill>
                  <a:schemeClr val="tx1"/>
                </a:solidFill>
                <a:latin typeface="Calibri"/>
                <a:cs typeface="Calibri"/>
              </a:rPr>
              <a:t>Senior Advisor</a:t>
            </a:r>
          </a:p>
          <a:p>
            <a:pPr>
              <a:defRPr/>
            </a:pPr>
            <a:endParaRPr lang="en-US" sz="900" dirty="0">
              <a:solidFill>
                <a:schemeClr val="tx1"/>
              </a:solidFill>
              <a:latin typeface="Calibri"/>
              <a:cs typeface="Calibri"/>
            </a:endParaRPr>
          </a:p>
          <a:p>
            <a:pPr>
              <a:defRPr/>
            </a:pPr>
            <a:r>
              <a:rPr lang="en-US" sz="900" dirty="0" smtClean="0">
                <a:solidFill>
                  <a:schemeClr val="tx1"/>
                </a:solidFill>
                <a:latin typeface="Calibri"/>
                <a:cs typeface="Calibri"/>
              </a:rPr>
              <a:t>Michael Barth</a:t>
            </a:r>
          </a:p>
          <a:p>
            <a:pPr>
              <a:defRPr/>
            </a:pPr>
            <a:r>
              <a:rPr lang="en-US" sz="900" i="1" dirty="0" smtClean="0">
                <a:solidFill>
                  <a:schemeClr val="tx1"/>
                </a:solidFill>
                <a:latin typeface="Calibri"/>
                <a:cs typeface="Calibri"/>
              </a:rPr>
              <a:t>Senior Advisor</a:t>
            </a:r>
          </a:p>
          <a:p>
            <a:pPr>
              <a:defRPr/>
            </a:pPr>
            <a:endParaRPr lang="en-US" sz="900" dirty="0" smtClean="0">
              <a:solidFill>
                <a:schemeClr val="tx1"/>
              </a:solidFill>
              <a:latin typeface="Calibri"/>
              <a:cs typeface="Calibri"/>
            </a:endParaRPr>
          </a:p>
          <a:p>
            <a:pPr>
              <a:defRPr/>
            </a:pPr>
            <a:r>
              <a:rPr lang="en-US" sz="900" dirty="0" smtClean="0">
                <a:solidFill>
                  <a:schemeClr val="tx1"/>
                </a:solidFill>
                <a:latin typeface="Calibri"/>
                <a:cs typeface="Calibri"/>
              </a:rPr>
              <a:t>Phillip Reid</a:t>
            </a:r>
          </a:p>
          <a:p>
            <a:pPr>
              <a:defRPr/>
            </a:pPr>
            <a:r>
              <a:rPr lang="en-US" sz="900" i="1" dirty="0" smtClean="0">
                <a:solidFill>
                  <a:schemeClr val="tx1"/>
                </a:solidFill>
                <a:latin typeface="Calibri"/>
                <a:cs typeface="Calibri"/>
              </a:rPr>
              <a:t>Financial Controller</a:t>
            </a:r>
            <a:endParaRPr lang="en-US" sz="900" i="1" dirty="0">
              <a:solidFill>
                <a:schemeClr val="tx1"/>
              </a:solidFill>
              <a:latin typeface="Calibri"/>
              <a:cs typeface="Calibri"/>
            </a:endParaRPr>
          </a:p>
          <a:p>
            <a:pPr>
              <a:defRPr/>
            </a:pPr>
            <a:endParaRPr lang="en-US" sz="900" dirty="0" smtClean="0">
              <a:solidFill>
                <a:schemeClr val="tx1"/>
              </a:solidFill>
              <a:latin typeface="Calibri"/>
              <a:cs typeface="Calibri"/>
            </a:endParaRPr>
          </a:p>
          <a:p>
            <a:pPr>
              <a:defRPr/>
            </a:pPr>
            <a:r>
              <a:rPr lang="en-US" sz="900" dirty="0" smtClean="0">
                <a:solidFill>
                  <a:schemeClr val="tx1"/>
                </a:solidFill>
                <a:latin typeface="Calibri"/>
                <a:cs typeface="Calibri"/>
              </a:rPr>
              <a:t>Aisha Richardson</a:t>
            </a:r>
          </a:p>
          <a:p>
            <a:pPr>
              <a:defRPr/>
            </a:pPr>
            <a:r>
              <a:rPr lang="en-US" sz="900" i="1" dirty="0" smtClean="0">
                <a:solidFill>
                  <a:schemeClr val="tx1"/>
                </a:solidFill>
                <a:latin typeface="Calibri"/>
                <a:cs typeface="Calibri"/>
              </a:rPr>
              <a:t>Executive Assistant to the CEO, Office Manager</a:t>
            </a:r>
          </a:p>
        </p:txBody>
      </p:sp>
      <p:sp>
        <p:nvSpPr>
          <p:cNvPr id="8" name="TextBox 8"/>
          <p:cNvSpPr txBox="1">
            <a:spLocks noChangeArrowheads="1"/>
          </p:cNvSpPr>
          <p:nvPr/>
        </p:nvSpPr>
        <p:spPr bwMode="auto">
          <a:xfrm>
            <a:off x="4995809" y="5723615"/>
            <a:ext cx="40386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202238" algn="l"/>
              </a:tabLst>
              <a:defRPr>
                <a:solidFill>
                  <a:schemeClr val="bg1"/>
                </a:solidFill>
                <a:latin typeface="Arial" charset="0"/>
                <a:ea typeface="MS PGothic" pitchFamily="34" charset="-128"/>
              </a:defRPr>
            </a:lvl1pPr>
            <a:lvl2pPr marL="742950" indent="-285750" eaLnBrk="0" hangingPunct="0">
              <a:tabLst>
                <a:tab pos="5202238" algn="l"/>
              </a:tabLst>
              <a:defRPr>
                <a:solidFill>
                  <a:schemeClr val="bg1"/>
                </a:solidFill>
                <a:latin typeface="Arial" charset="0"/>
                <a:ea typeface="MS PGothic" pitchFamily="34" charset="-128"/>
              </a:defRPr>
            </a:lvl2pPr>
            <a:lvl3pPr marL="1143000" indent="-228600" eaLnBrk="0" hangingPunct="0">
              <a:tabLst>
                <a:tab pos="5202238" algn="l"/>
              </a:tabLst>
              <a:defRPr>
                <a:solidFill>
                  <a:schemeClr val="bg1"/>
                </a:solidFill>
                <a:latin typeface="Arial" charset="0"/>
                <a:ea typeface="MS PGothic" pitchFamily="34" charset="-128"/>
              </a:defRPr>
            </a:lvl3pPr>
            <a:lvl4pPr marL="1600200" indent="-228600" eaLnBrk="0" hangingPunct="0">
              <a:tabLst>
                <a:tab pos="5202238" algn="l"/>
              </a:tabLst>
              <a:defRPr>
                <a:solidFill>
                  <a:schemeClr val="bg1"/>
                </a:solidFill>
                <a:latin typeface="Arial" charset="0"/>
                <a:ea typeface="MS PGothic" pitchFamily="34" charset="-128"/>
              </a:defRPr>
            </a:lvl4pPr>
            <a:lvl5pPr marL="2057400" indent="-228600" eaLnBrk="0" hangingPunct="0">
              <a:tabLst>
                <a:tab pos="5202238" algn="l"/>
              </a:tabLst>
              <a:defRPr>
                <a:solidFill>
                  <a:schemeClr val="bg1"/>
                </a:solidFill>
                <a:latin typeface="Arial" charset="0"/>
                <a:ea typeface="MS PGothic" pitchFamily="34" charset="-128"/>
              </a:defRPr>
            </a:lvl5pPr>
            <a:lvl6pPr marL="25146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6pPr>
            <a:lvl7pPr marL="29718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7pPr>
            <a:lvl8pPr marL="34290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8pPr>
            <a:lvl9pPr marL="3886200" indent="-228600" eaLnBrk="0" fontAlgn="base" hangingPunct="0">
              <a:spcBef>
                <a:spcPct val="0"/>
              </a:spcBef>
              <a:spcAft>
                <a:spcPct val="0"/>
              </a:spcAft>
              <a:tabLst>
                <a:tab pos="5202238" algn="l"/>
              </a:tabLst>
              <a:defRPr>
                <a:solidFill>
                  <a:schemeClr val="bg1"/>
                </a:solidFill>
                <a:latin typeface="Arial" charset="0"/>
                <a:ea typeface="MS PGothic" pitchFamily="34" charset="-128"/>
              </a:defRPr>
            </a:lvl9pPr>
          </a:lstStyle>
          <a:p>
            <a:r>
              <a:rPr lang="en-US" sz="1100" dirty="0">
                <a:solidFill>
                  <a:schemeClr val="tx2"/>
                </a:solidFill>
                <a:latin typeface="Calibri" pitchFamily="34" charset="0"/>
              </a:rPr>
              <a:t>1077 30</a:t>
            </a:r>
            <a:r>
              <a:rPr lang="en-US" sz="1100" baseline="30000" dirty="0">
                <a:solidFill>
                  <a:schemeClr val="tx2"/>
                </a:solidFill>
                <a:latin typeface="Calibri" pitchFamily="34" charset="0"/>
              </a:rPr>
              <a:t>th</a:t>
            </a:r>
            <a:r>
              <a:rPr lang="en-US" sz="1100" dirty="0">
                <a:solidFill>
                  <a:schemeClr val="tx2"/>
                </a:solidFill>
                <a:latin typeface="Calibri" pitchFamily="34" charset="0"/>
              </a:rPr>
              <a:t> Street NW • Suite 100 • Washington, DC 20007 USA</a:t>
            </a:r>
          </a:p>
          <a:p>
            <a:r>
              <a:rPr lang="en-US" sz="1100" dirty="0">
                <a:solidFill>
                  <a:schemeClr val="tx2"/>
                </a:solidFill>
                <a:latin typeface="Calibri" pitchFamily="34" charset="0"/>
              </a:rPr>
              <a:t>Phone: +1.202.333.8171 • Fax: +1.202.333.3162 • Web: empea.org</a:t>
            </a:r>
          </a:p>
        </p:txBody>
      </p:sp>
    </p:spTree>
    <p:extLst>
      <p:ext uri="{BB962C8B-B14F-4D97-AF65-F5344CB8AC3E}">
        <p14:creationId xmlns:p14="http://schemas.microsoft.com/office/powerpoint/2010/main" val="395607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EM as % of global PE fundraising</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2676671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57200" y="5977718"/>
            <a:ext cx="8516203" cy="246221"/>
          </a:xfrm>
          <a:prstGeom prst="rect">
            <a:avLst/>
          </a:prstGeom>
          <a:noFill/>
        </p:spPr>
        <p:txBody>
          <a:bodyPr wrap="square" rtlCol="0">
            <a:spAutoFit/>
          </a:bodyPr>
          <a:lstStyle/>
          <a:p>
            <a:r>
              <a:rPr lang="en-US" sz="1000" i="1" dirty="0" smtClean="0"/>
              <a:t>Sources: Developed Asia </a:t>
            </a:r>
            <a:r>
              <a:rPr lang="en-US" sz="1000" i="1" dirty="0"/>
              <a:t>- Asia Private Equity </a:t>
            </a:r>
            <a:r>
              <a:rPr lang="en-US" sz="1000" i="1" dirty="0" smtClean="0"/>
              <a:t>Review, U.S. – </a:t>
            </a:r>
            <a:r>
              <a:rPr lang="en-US" sz="1000" i="1" dirty="0" err="1" smtClean="0"/>
              <a:t>PitchBook</a:t>
            </a:r>
            <a:r>
              <a:rPr lang="en-US" sz="1000" i="1" dirty="0" smtClean="0"/>
              <a:t>, Western Europe – European Venture Capital Association,</a:t>
            </a:r>
            <a:r>
              <a:rPr lang="en-US" sz="1000" i="1" dirty="0"/>
              <a:t> EM – </a:t>
            </a:r>
            <a:r>
              <a:rPr lang="en-US" sz="1000" i="1" dirty="0" smtClean="0"/>
              <a:t>EMPEA</a:t>
            </a:r>
            <a:endParaRPr lang="en-US" sz="1000" i="1" dirty="0"/>
          </a:p>
        </p:txBody>
      </p:sp>
      <p:sp>
        <p:nvSpPr>
          <p:cNvPr id="2" name="TextBox 1"/>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3" name="TextBox 2"/>
          <p:cNvSpPr txBox="1"/>
          <p:nvPr/>
        </p:nvSpPr>
        <p:spPr>
          <a:xfrm>
            <a:off x="7189470" y="5143500"/>
            <a:ext cx="560070" cy="276999"/>
          </a:xfrm>
          <a:prstGeom prst="rect">
            <a:avLst/>
          </a:prstGeom>
          <a:noFill/>
        </p:spPr>
        <p:txBody>
          <a:bodyPr wrap="square" rtlCol="0">
            <a:spAutoFit/>
          </a:bodyPr>
          <a:lstStyle/>
          <a:p>
            <a:r>
              <a:rPr lang="en-US" sz="1200" dirty="0" smtClean="0"/>
              <a:t>N/A</a:t>
            </a:r>
            <a:endParaRPr lang="en-US" sz="1200" dirty="0"/>
          </a:p>
        </p:txBody>
      </p:sp>
    </p:spTree>
    <p:extLst>
      <p:ext uri="{BB962C8B-B14F-4D97-AF65-F5344CB8AC3E}">
        <p14:creationId xmlns:p14="http://schemas.microsoft.com/office/powerpoint/2010/main" val="877747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 as % of global PE investment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47844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57200" y="5977718"/>
            <a:ext cx="8516203" cy="246221"/>
          </a:xfrm>
          <a:prstGeom prst="rect">
            <a:avLst/>
          </a:prstGeom>
          <a:noFill/>
        </p:spPr>
        <p:txBody>
          <a:bodyPr wrap="square" rtlCol="0">
            <a:spAutoFit/>
          </a:bodyPr>
          <a:lstStyle/>
          <a:p>
            <a:r>
              <a:rPr lang="en-US" sz="1000" i="1" dirty="0" smtClean="0"/>
              <a:t>Sources: Developed Asia </a:t>
            </a:r>
            <a:r>
              <a:rPr lang="en-US" sz="1000" i="1" dirty="0"/>
              <a:t>- Asia Private Equity </a:t>
            </a:r>
            <a:r>
              <a:rPr lang="en-US" sz="1000" i="1" dirty="0" smtClean="0"/>
              <a:t>Review, U.S. – </a:t>
            </a:r>
            <a:r>
              <a:rPr lang="en-US" sz="1000" i="1" dirty="0" err="1" smtClean="0"/>
              <a:t>PitchBook</a:t>
            </a:r>
            <a:r>
              <a:rPr lang="en-US" sz="1000" i="1" dirty="0" smtClean="0"/>
              <a:t>, Western Europe – European Venture Capital Association,</a:t>
            </a:r>
            <a:r>
              <a:rPr lang="en-US" sz="1000" i="1" dirty="0"/>
              <a:t> EM – </a:t>
            </a:r>
            <a:r>
              <a:rPr lang="en-US" sz="1000" i="1" dirty="0" smtClean="0"/>
              <a:t>EMPEA</a:t>
            </a:r>
            <a:endParaRPr lang="en-US" sz="1000" i="1" dirty="0"/>
          </a:p>
        </p:txBody>
      </p:sp>
      <p:sp>
        <p:nvSpPr>
          <p:cNvPr id="7" name="TextBox 6"/>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8" name="TextBox 7"/>
          <p:cNvSpPr txBox="1"/>
          <p:nvPr/>
        </p:nvSpPr>
        <p:spPr>
          <a:xfrm>
            <a:off x="7189470" y="5143500"/>
            <a:ext cx="560070" cy="276999"/>
          </a:xfrm>
          <a:prstGeom prst="rect">
            <a:avLst/>
          </a:prstGeom>
          <a:noFill/>
        </p:spPr>
        <p:txBody>
          <a:bodyPr wrap="square" rtlCol="0">
            <a:spAutoFit/>
          </a:bodyPr>
          <a:lstStyle/>
          <a:p>
            <a:r>
              <a:rPr lang="en-US" sz="1200" dirty="0" smtClean="0"/>
              <a:t>N/A</a:t>
            </a:r>
            <a:endParaRPr lang="en-US" sz="1200" dirty="0"/>
          </a:p>
        </p:txBody>
      </p:sp>
    </p:spTree>
    <p:extLst>
      <p:ext uri="{BB962C8B-B14F-4D97-AF65-F5344CB8AC3E}">
        <p14:creationId xmlns:p14="http://schemas.microsoft.com/office/powerpoint/2010/main" val="3301877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PE Penetration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0532991"/>
              </p:ext>
            </p:extLst>
          </p:nvPr>
        </p:nvGraphicFramePr>
        <p:xfrm>
          <a:off x="170120" y="1600200"/>
          <a:ext cx="882720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3" name="TextBox 2"/>
          <p:cNvSpPr txBox="1"/>
          <p:nvPr/>
        </p:nvSpPr>
        <p:spPr>
          <a:xfrm>
            <a:off x="5904690" y="1600200"/>
            <a:ext cx="3092638" cy="1477328"/>
          </a:xfrm>
          <a:prstGeom prst="rect">
            <a:avLst/>
          </a:prstGeom>
          <a:noFill/>
        </p:spPr>
        <p:txBody>
          <a:bodyPr wrap="square" rtlCol="0">
            <a:spAutoFit/>
          </a:bodyPr>
          <a:lstStyle/>
          <a:p>
            <a:r>
              <a:rPr lang="en-US" sz="1000" dirty="0" smtClean="0"/>
              <a:t>Sources:</a:t>
            </a:r>
          </a:p>
          <a:p>
            <a:pPr marL="171450" indent="-171450">
              <a:buFont typeface="Arial" pitchFamily="34" charset="0"/>
              <a:buChar char="•"/>
            </a:pPr>
            <a:r>
              <a:rPr lang="en-US" sz="1000" dirty="0" smtClean="0"/>
              <a:t>Emerging </a:t>
            </a:r>
            <a:r>
              <a:rPr lang="en-US" sz="1000" dirty="0"/>
              <a:t>Markets – </a:t>
            </a:r>
            <a:r>
              <a:rPr lang="en-US" sz="1000" dirty="0" smtClean="0"/>
              <a:t>FundLink, EMPEA’s </a:t>
            </a:r>
            <a:r>
              <a:rPr lang="en-US" sz="1000" dirty="0"/>
              <a:t>proprietary database</a:t>
            </a:r>
          </a:p>
          <a:p>
            <a:pPr marL="171450" indent="-171450">
              <a:buFont typeface="Arial" pitchFamily="34" charset="0"/>
              <a:buChar char="•"/>
            </a:pPr>
            <a:r>
              <a:rPr lang="en-US" sz="1000" dirty="0" smtClean="0"/>
              <a:t>United </a:t>
            </a:r>
            <a:r>
              <a:rPr lang="en-US" sz="1000" dirty="0"/>
              <a:t>Kingdom – Centre for Management Buy-Out </a:t>
            </a:r>
            <a:r>
              <a:rPr lang="en-US" sz="1000" dirty="0" smtClean="0"/>
              <a:t>Research</a:t>
            </a:r>
          </a:p>
          <a:p>
            <a:pPr marL="171450" indent="-171450">
              <a:buFont typeface="Arial" pitchFamily="34" charset="0"/>
              <a:buChar char="•"/>
            </a:pPr>
            <a:r>
              <a:rPr lang="en-US" sz="1000" dirty="0" smtClean="0"/>
              <a:t>United </a:t>
            </a:r>
            <a:r>
              <a:rPr lang="en-US" sz="1000" dirty="0"/>
              <a:t>States – </a:t>
            </a:r>
            <a:r>
              <a:rPr lang="en-US" sz="1000" dirty="0" err="1"/>
              <a:t>PitchBook</a:t>
            </a:r>
            <a:endParaRPr lang="en-US" sz="1000" dirty="0"/>
          </a:p>
          <a:p>
            <a:pPr marL="171450" indent="-171450">
              <a:buFont typeface="Arial" pitchFamily="34" charset="0"/>
              <a:buChar char="•"/>
            </a:pPr>
            <a:r>
              <a:rPr lang="en-US" sz="1000" dirty="0" smtClean="0"/>
              <a:t>Israel </a:t>
            </a:r>
            <a:r>
              <a:rPr lang="en-US" sz="1000" dirty="0"/>
              <a:t>– Israel Venture Capital Research Center</a:t>
            </a:r>
          </a:p>
          <a:p>
            <a:pPr marL="171450" indent="-171450">
              <a:buFont typeface="Arial" pitchFamily="34" charset="0"/>
              <a:buChar char="•"/>
            </a:pPr>
            <a:r>
              <a:rPr lang="en-US" sz="1000" dirty="0" smtClean="0"/>
              <a:t>Japan </a:t>
            </a:r>
            <a:r>
              <a:rPr lang="en-US" sz="1000" dirty="0"/>
              <a:t>– Asia Private Equity Review</a:t>
            </a:r>
          </a:p>
          <a:p>
            <a:pPr marL="171450" indent="-171450">
              <a:buFont typeface="Arial" pitchFamily="34" charset="0"/>
              <a:buChar char="•"/>
            </a:pPr>
            <a:r>
              <a:rPr lang="en-US" sz="1000" dirty="0" smtClean="0"/>
              <a:t>All </a:t>
            </a:r>
            <a:r>
              <a:rPr lang="en-US" sz="1000" dirty="0"/>
              <a:t>GDP data – International Monetary Fund</a:t>
            </a:r>
          </a:p>
        </p:txBody>
      </p:sp>
      <p:sp>
        <p:nvSpPr>
          <p:cNvPr id="7" name="TextBox 6"/>
          <p:cNvSpPr txBox="1"/>
          <p:nvPr/>
        </p:nvSpPr>
        <p:spPr>
          <a:xfrm>
            <a:off x="5975927" y="6038224"/>
            <a:ext cx="3168073" cy="246221"/>
          </a:xfrm>
          <a:prstGeom prst="rect">
            <a:avLst/>
          </a:prstGeom>
          <a:noFill/>
        </p:spPr>
        <p:txBody>
          <a:bodyPr wrap="square" rtlCol="0">
            <a:spAutoFit/>
          </a:bodyPr>
          <a:lstStyle/>
          <a:p>
            <a:r>
              <a:rPr lang="en-US" sz="1000" dirty="0" smtClean="0"/>
              <a:t>*Sub-Saharan Africa; **Middle East &amp; North Africa</a:t>
            </a:r>
            <a:endParaRPr lang="en-US" sz="1000" dirty="0"/>
          </a:p>
        </p:txBody>
      </p:sp>
    </p:spTree>
    <p:extLst>
      <p:ext uri="{BB962C8B-B14F-4D97-AF65-F5344CB8AC3E}">
        <p14:creationId xmlns:p14="http://schemas.microsoft.com/office/powerpoint/2010/main" val="978216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Overall EM PE Fundraising &amp; investment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244520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Tree>
    <p:extLst>
      <p:ext uri="{BB962C8B-B14F-4D97-AF65-F5344CB8AC3E}">
        <p14:creationId xmlns:p14="http://schemas.microsoft.com/office/powerpoint/2010/main" val="2200787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 PE Fundraising &amp; investment Within Global Context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851321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34018" y="6627168"/>
            <a:ext cx="3234520" cy="230832"/>
          </a:xfrm>
          <a:prstGeom prst="rect">
            <a:avLst/>
          </a:prstGeom>
          <a:noFill/>
        </p:spPr>
        <p:txBody>
          <a:bodyPr wrap="square" rtlCol="0">
            <a:spAutoFit/>
          </a:bodyPr>
          <a:lstStyle/>
          <a:p>
            <a:r>
              <a:rPr lang="en-US" sz="900" dirty="0" smtClean="0"/>
              <a:t>Data as of 31 March 2014. Published 28 April 2014.</a:t>
            </a:r>
            <a:endParaRPr lang="en-US" sz="900" dirty="0"/>
          </a:p>
        </p:txBody>
      </p:sp>
      <p:sp>
        <p:nvSpPr>
          <p:cNvPr id="5" name="TextBox 4"/>
          <p:cNvSpPr txBox="1"/>
          <p:nvPr/>
        </p:nvSpPr>
        <p:spPr>
          <a:xfrm>
            <a:off x="7898130" y="4866501"/>
            <a:ext cx="560070" cy="276999"/>
          </a:xfrm>
          <a:prstGeom prst="rect">
            <a:avLst/>
          </a:prstGeom>
          <a:noFill/>
        </p:spPr>
        <p:txBody>
          <a:bodyPr wrap="square" rtlCol="0">
            <a:spAutoFit/>
          </a:bodyPr>
          <a:lstStyle/>
          <a:p>
            <a:r>
              <a:rPr lang="en-US" sz="1200" dirty="0" smtClean="0"/>
              <a:t>N/A</a:t>
            </a:r>
            <a:endParaRPr lang="en-US" sz="1200" dirty="0"/>
          </a:p>
        </p:txBody>
      </p:sp>
    </p:spTree>
    <p:extLst>
      <p:ext uri="{BB962C8B-B14F-4D97-AF65-F5344CB8AC3E}">
        <p14:creationId xmlns:p14="http://schemas.microsoft.com/office/powerpoint/2010/main" val="992424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3958"/>
      </a:dk1>
      <a:lt1>
        <a:sysClr val="window" lastClr="FFFFFF"/>
      </a:lt1>
      <a:dk2>
        <a:srgbClr val="527D97"/>
      </a:dk2>
      <a:lt2>
        <a:srgbClr val="8DC2CE"/>
      </a:lt2>
      <a:accent1>
        <a:srgbClr val="4D4686"/>
      </a:accent1>
      <a:accent2>
        <a:srgbClr val="C50A71"/>
      </a:accent2>
      <a:accent3>
        <a:srgbClr val="96BC33"/>
      </a:accent3>
      <a:accent4>
        <a:srgbClr val="7B2F6F"/>
      </a:accent4>
      <a:accent5>
        <a:srgbClr val="F99D49"/>
      </a:accent5>
      <a:accent6>
        <a:srgbClr val="7B6A5D"/>
      </a:accent6>
      <a:hlink>
        <a:srgbClr val="527D97"/>
      </a:hlink>
      <a:folHlink>
        <a:srgbClr val="7B2F6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F2769-7194-4217-93D3-3AF3A4742282}">
  <ds:schemaRefs>
    <ds:schemaRef ds:uri="http://purl.org/dc/dcmitype/"/>
    <ds:schemaRef ds:uri="http://schemas.openxmlformats.org/package/2006/metadata/core-properties"/>
    <ds:schemaRef ds:uri="http://schemas.microsoft.com/office/2006/metadata/properties"/>
    <ds:schemaRef ds:uri="http://purl.org/dc/terms/"/>
    <ds:schemaRef ds:uri="http://purl.org/dc/elements/1.1/"/>
    <ds:schemaRef ds:uri="http://schemas.microsoft.com/office/2006/documentManagement/types"/>
    <ds:schemaRef ds:uri="http://schemas.microsoft.com/sharepoint/v3/field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2190</TotalTime>
  <Words>3464</Words>
  <Application>Microsoft Office PowerPoint</Application>
  <PresentationFormat>On-screen Show (4:3)</PresentationFormat>
  <Paragraphs>844</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Industry Statistics  Q1 2014</vt:lpstr>
      <vt:lpstr>Table of contents</vt:lpstr>
      <vt:lpstr>Accessing EMPEA’s Quarterly Data</vt:lpstr>
      <vt:lpstr>PE overview</vt:lpstr>
      <vt:lpstr>EM as % of global PE fundraising</vt:lpstr>
      <vt:lpstr>EM as % of global PE investment</vt:lpstr>
      <vt:lpstr>Global PE Penetration</vt:lpstr>
      <vt:lpstr>Overall EM PE Fundraising &amp; investment</vt:lpstr>
      <vt:lpstr>EM PE Fundraising &amp; investment Within Global Context</vt:lpstr>
      <vt:lpstr>PE fundraising</vt:lpstr>
      <vt:lpstr>Overall EM PE Fundraising</vt:lpstr>
      <vt:lpstr>EM PE Fundraising by region</vt:lpstr>
      <vt:lpstr>EM PE Fund Size Distribution</vt:lpstr>
      <vt:lpstr>Median EM PE Fund Size</vt:lpstr>
      <vt:lpstr>Ten Largest EM PE funds holding a final close in Q1 2014</vt:lpstr>
      <vt:lpstr>Largest Known EM PE funds With Closes in Q1 2014</vt:lpstr>
      <vt:lpstr>PE Investment</vt:lpstr>
      <vt:lpstr>Overall EM PE Investment</vt:lpstr>
      <vt:lpstr>EM PE Investment by quarter</vt:lpstr>
      <vt:lpstr>EM PE Investment by region</vt:lpstr>
      <vt:lpstr>EM PE Investment by sector</vt:lpstr>
      <vt:lpstr>EM PE Investment by strategy</vt:lpstr>
      <vt:lpstr>EM PE Investment size distribution</vt:lpstr>
      <vt:lpstr>EM PE Median investment size</vt:lpstr>
      <vt:lpstr>EM PE Median investment size By Region</vt:lpstr>
      <vt:lpstr>EM PE Median investment size By Strategy</vt:lpstr>
      <vt:lpstr>Largest investments</vt:lpstr>
      <vt:lpstr>Largest investments</vt:lpstr>
      <vt:lpstr>Most Active DealMakers</vt:lpstr>
      <vt:lpstr>Region/Country Snapshots</vt:lpstr>
      <vt:lpstr>Emerging Asia</vt:lpstr>
      <vt:lpstr>China</vt:lpstr>
      <vt:lpstr>India</vt:lpstr>
      <vt:lpstr>CEE &amp; CIS</vt:lpstr>
      <vt:lpstr>Russia</vt:lpstr>
      <vt:lpstr>Latin America</vt:lpstr>
      <vt:lpstr>Brazil</vt:lpstr>
      <vt:lpstr>MENA</vt:lpstr>
      <vt:lpstr>Sub-Saharan Africa</vt:lpstr>
      <vt:lpstr>Cambridge Associates Fund Performance</vt:lpstr>
      <vt:lpstr>Global PE &amp; VC Fund Performance</vt:lpstr>
      <vt:lpstr>Emerging Markets PE &amp; VC Performance</vt:lpstr>
      <vt:lpstr>Emerging Asia PE Performance</vt:lpstr>
      <vt:lpstr>Central &amp; Eastern Europe* PE Performance</vt:lpstr>
      <vt:lpstr>Latin America &amp; Caribbean PE Performance</vt:lpstr>
      <vt:lpstr>Methodology</vt:lpstr>
      <vt:lpstr>About EMPEA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Molly Brister</cp:lastModifiedBy>
  <cp:revision>227</cp:revision>
  <dcterms:created xsi:type="dcterms:W3CDTF">2010-04-12T23:12:02Z</dcterms:created>
  <dcterms:modified xsi:type="dcterms:W3CDTF">2014-05-29T17:12:09Z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